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319" r:id="rId3"/>
    <p:sldId id="318" r:id="rId4"/>
    <p:sldId id="310" r:id="rId5"/>
    <p:sldId id="320" r:id="rId6"/>
    <p:sldId id="324" r:id="rId7"/>
    <p:sldId id="311" r:id="rId8"/>
    <p:sldId id="325" r:id="rId9"/>
    <p:sldId id="321" r:id="rId10"/>
    <p:sldId id="328" r:id="rId11"/>
    <p:sldId id="327" r:id="rId12"/>
    <p:sldId id="322" r:id="rId13"/>
    <p:sldId id="331" r:id="rId14"/>
    <p:sldId id="323" r:id="rId15"/>
    <p:sldId id="335" r:id="rId16"/>
    <p:sldId id="332" r:id="rId17"/>
    <p:sldId id="333" r:id="rId18"/>
    <p:sldId id="334" r:id="rId19"/>
    <p:sldId id="336" r:id="rId20"/>
    <p:sldId id="305" r:id="rId21"/>
    <p:sldId id="33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33" autoAdjust="0"/>
    <p:restoredTop sz="94660"/>
  </p:normalViewPr>
  <p:slideViewPr>
    <p:cSldViewPr>
      <p:cViewPr>
        <p:scale>
          <a:sx n="50" d="100"/>
          <a:sy n="50" d="100"/>
        </p:scale>
        <p:origin x="-246" y="-6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19/09/2013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16</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18</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1.xml"/><Relationship Id="rId3" Type="http://schemas.openxmlformats.org/officeDocument/2006/relationships/slide" Target="../slides/slide2.xml"/><Relationship Id="rId7" Type="http://schemas.openxmlformats.org/officeDocument/2006/relationships/slide" Target="../slides/slide10.xml"/><Relationship Id="rId12" Type="http://schemas.openxmlformats.org/officeDocument/2006/relationships/slide" Target="../slides/slide19.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15.xml"/><Relationship Id="rId5" Type="http://schemas.openxmlformats.org/officeDocument/2006/relationships/slide" Target="../slides/slide7.xml"/><Relationship Id="rId10" Type="http://schemas.openxmlformats.org/officeDocument/2006/relationships/slide" Target="../slides/slide13.xml"/><Relationship Id="rId4" Type="http://schemas.openxmlformats.org/officeDocument/2006/relationships/slide" Target="../slides/slide6.xml"/><Relationship Id="rId9" Type="http://schemas.openxmlformats.org/officeDocument/2006/relationships/slide" Target="../slides/slide12.xml"/></Relationships>
</file>

<file path=ppt/slideLayouts/_rels/slideLayout3.xml.rels><?xml version="1.0" encoding="UTF-8" standalone="yes"?>
<Relationships xmlns="http://schemas.openxmlformats.org/package/2006/relationships"><Relationship Id="rId8" Type="http://schemas.openxmlformats.org/officeDocument/2006/relationships/slide" Target="../slides/slide11.xml"/><Relationship Id="rId3" Type="http://schemas.openxmlformats.org/officeDocument/2006/relationships/slide" Target="../slides/slide2.xml"/><Relationship Id="rId7" Type="http://schemas.openxmlformats.org/officeDocument/2006/relationships/slide" Target="../slides/slide10.xml"/><Relationship Id="rId12" Type="http://schemas.openxmlformats.org/officeDocument/2006/relationships/slide" Target="../slides/slide19.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15.xml"/><Relationship Id="rId5" Type="http://schemas.openxmlformats.org/officeDocument/2006/relationships/slide" Target="../slides/slide7.xml"/><Relationship Id="rId10" Type="http://schemas.openxmlformats.org/officeDocument/2006/relationships/slide" Target="../slides/slide13.xml"/><Relationship Id="rId4" Type="http://schemas.openxmlformats.org/officeDocument/2006/relationships/slide" Target="../slides/slide6.xml"/><Relationship Id="rId9" Type="http://schemas.openxmlformats.org/officeDocument/2006/relationships/slide" Target="../slides/slide12.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11.xml"/><Relationship Id="rId3" Type="http://schemas.openxmlformats.org/officeDocument/2006/relationships/slide" Target="../slides/slide2.xml"/><Relationship Id="rId7" Type="http://schemas.openxmlformats.org/officeDocument/2006/relationships/slide" Target="../slides/slide10.xml"/><Relationship Id="rId12" Type="http://schemas.openxmlformats.org/officeDocument/2006/relationships/slide" Target="../slides/slide19.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15.xml"/><Relationship Id="rId5" Type="http://schemas.openxmlformats.org/officeDocument/2006/relationships/slide" Target="../slides/slide7.xml"/><Relationship Id="rId10" Type="http://schemas.openxmlformats.org/officeDocument/2006/relationships/slide" Target="../slides/slide13.xml"/><Relationship Id="rId4" Type="http://schemas.openxmlformats.org/officeDocument/2006/relationships/slide" Target="../slides/slide6.xml"/><Relationship Id="rId9" Type="http://schemas.openxmlformats.org/officeDocument/2006/relationships/slide" Target="../slides/slide12.xml"/></Relationships>
</file>

<file path=ppt/slideLayouts/_rels/slideLayout5.xml.rels><?xml version="1.0" encoding="UTF-8" standalone="yes"?>
<Relationships xmlns="http://schemas.openxmlformats.org/package/2006/relationships"><Relationship Id="rId8" Type="http://schemas.openxmlformats.org/officeDocument/2006/relationships/slide" Target="../slides/slide11.xml"/><Relationship Id="rId3" Type="http://schemas.openxmlformats.org/officeDocument/2006/relationships/slide" Target="../slides/slide2.xml"/><Relationship Id="rId7" Type="http://schemas.openxmlformats.org/officeDocument/2006/relationships/slide" Target="../slides/slide10.xml"/><Relationship Id="rId12" Type="http://schemas.openxmlformats.org/officeDocument/2006/relationships/slide" Target="../slides/slide19.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15.xml"/><Relationship Id="rId5" Type="http://schemas.openxmlformats.org/officeDocument/2006/relationships/slide" Target="../slides/slide7.xml"/><Relationship Id="rId10" Type="http://schemas.openxmlformats.org/officeDocument/2006/relationships/slide" Target="../slides/slide13.xml"/><Relationship Id="rId4" Type="http://schemas.openxmlformats.org/officeDocument/2006/relationships/slide" Target="../slides/slide6.xml"/><Relationship Id="rId9" Type="http://schemas.openxmlformats.org/officeDocument/2006/relationships/slide" Target="../slides/slide1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19/09/2013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19/09/2013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19/09/2013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19/09/2013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755576" y="6600202"/>
            <a:ext cx="864096"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400" b="1" dirty="0" smtClean="0">
                <a:solidFill>
                  <a:schemeClr val="bg1"/>
                </a:solidFill>
                <a:latin typeface="Calibri" pitchFamily="34" charset="0"/>
                <a:cs typeface="Calibri" pitchFamily="34" charset="0"/>
              </a:rPr>
              <a:t>Scenario</a:t>
            </a:r>
            <a:endParaRPr lang="en-GB" sz="14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598420" y="6597352"/>
            <a:ext cx="76671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0" name="Round Same Side Corner Rectangle 9">
            <a:hlinkClick r:id="" action="ppaction://noaction"/>
          </p:cNvPr>
          <p:cNvSpPr/>
          <p:nvPr userDrawn="1"/>
        </p:nvSpPr>
        <p:spPr>
          <a:xfrm>
            <a:off x="2339752" y="6600202"/>
            <a:ext cx="622694" cy="28518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291581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327585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3635896"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userDrawn="1"/>
        </p:nvSpPr>
        <p:spPr>
          <a:xfrm>
            <a:off x="4067944"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5" name="Round Same Side Corner Rectangle 14">
            <a:hlinkClick r:id="rId6" action="ppaction://hlinksldjump"/>
          </p:cNvPr>
          <p:cNvSpPr/>
          <p:nvPr userDrawn="1"/>
        </p:nvSpPr>
        <p:spPr>
          <a:xfrm>
            <a:off x="4499992" y="6600202"/>
            <a:ext cx="36004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6" name="Round Same Side Corner Rectangle 15">
            <a:hlinkClick r:id="rId6" action="ppaction://hlinksldjump"/>
          </p:cNvPr>
          <p:cNvSpPr/>
          <p:nvPr userDrawn="1"/>
        </p:nvSpPr>
        <p:spPr>
          <a:xfrm>
            <a:off x="486003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7" name="Round Same Side Corner Rectangle 16">
            <a:hlinkClick r:id="rId6" action="ppaction://hlinksldjump"/>
          </p:cNvPr>
          <p:cNvSpPr/>
          <p:nvPr userDrawn="1"/>
        </p:nvSpPr>
        <p:spPr>
          <a:xfrm>
            <a:off x="522007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8" name="Round Same Side Corner Rectangle 17">
            <a:hlinkClick r:id="rId6" action="ppaction://hlinksldjump"/>
          </p:cNvPr>
          <p:cNvSpPr/>
          <p:nvPr userDrawn="1"/>
        </p:nvSpPr>
        <p:spPr>
          <a:xfrm>
            <a:off x="5580112"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19" name="Round Same Side Corner Rectangle 18">
            <a:hlinkClick r:id="rId7" action="ppaction://hlinksldjump"/>
          </p:cNvPr>
          <p:cNvSpPr/>
          <p:nvPr userDrawn="1"/>
        </p:nvSpPr>
        <p:spPr>
          <a:xfrm>
            <a:off x="601216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0" name="Round Same Side Corner Rectangle 19">
            <a:hlinkClick r:id="rId8" action="ppaction://hlinksldjump"/>
          </p:cNvPr>
          <p:cNvSpPr/>
          <p:nvPr userDrawn="1"/>
        </p:nvSpPr>
        <p:spPr>
          <a:xfrm>
            <a:off x="637220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10</a:t>
            </a:r>
            <a:endParaRPr lang="en-GB" sz="1100" b="1" dirty="0">
              <a:latin typeface="Calibri" pitchFamily="34" charset="0"/>
              <a:cs typeface="Calibri" pitchFamily="34" charset="0"/>
            </a:endParaRPr>
          </a:p>
        </p:txBody>
      </p:sp>
      <p:sp>
        <p:nvSpPr>
          <p:cNvPr id="21" name="Round Same Side Corner Rectangle 20">
            <a:hlinkClick r:id="rId9" action="ppaction://hlinksldjump"/>
          </p:cNvPr>
          <p:cNvSpPr/>
          <p:nvPr userDrawn="1"/>
        </p:nvSpPr>
        <p:spPr>
          <a:xfrm>
            <a:off x="6732240"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
        <p:nvSpPr>
          <p:cNvPr id="22" name="Round Same Side Corner Rectangle 21">
            <a:hlinkClick r:id="rId9" action="ppaction://hlinksldjump"/>
          </p:cNvPr>
          <p:cNvSpPr/>
          <p:nvPr userDrawn="1"/>
        </p:nvSpPr>
        <p:spPr>
          <a:xfrm>
            <a:off x="7164288"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12</a:t>
            </a:r>
            <a:endParaRPr lang="en-GB" sz="1600" b="1" dirty="0">
              <a:latin typeface="Calibri" pitchFamily="34" charset="0"/>
              <a:cs typeface="Calibri" pitchFamily="34" charset="0"/>
            </a:endParaRPr>
          </a:p>
        </p:txBody>
      </p:sp>
      <p:sp>
        <p:nvSpPr>
          <p:cNvPr id="23" name="Round Same Side Corner Rectangle 22">
            <a:hlinkClick r:id="rId10" action="ppaction://hlinksldjump"/>
          </p:cNvPr>
          <p:cNvSpPr/>
          <p:nvPr userDrawn="1"/>
        </p:nvSpPr>
        <p:spPr>
          <a:xfrm>
            <a:off x="7596336" y="6600202"/>
            <a:ext cx="36004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13</a:t>
            </a:r>
            <a:endParaRPr lang="en-GB" sz="1100" b="1" dirty="0">
              <a:latin typeface="Calibri" pitchFamily="34" charset="0"/>
              <a:cs typeface="Calibri" pitchFamily="34" charset="0"/>
            </a:endParaRPr>
          </a:p>
        </p:txBody>
      </p:sp>
      <p:sp>
        <p:nvSpPr>
          <p:cNvPr id="24" name="Round Same Side Corner Rectangle 23">
            <a:hlinkClick r:id="rId11" action="ppaction://hlinksldjump"/>
          </p:cNvPr>
          <p:cNvSpPr/>
          <p:nvPr userDrawn="1"/>
        </p:nvSpPr>
        <p:spPr>
          <a:xfrm>
            <a:off x="795637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14</a:t>
            </a:r>
            <a:endParaRPr lang="en-GB" sz="1100" b="1" dirty="0">
              <a:latin typeface="Calibri" pitchFamily="34" charset="0"/>
              <a:cs typeface="Calibri" pitchFamily="34" charset="0"/>
            </a:endParaRPr>
          </a:p>
        </p:txBody>
      </p:sp>
      <p:sp>
        <p:nvSpPr>
          <p:cNvPr id="25" name="Round Same Side Corner Rectangle 24">
            <a:hlinkClick r:id="" action="ppaction://noaction"/>
          </p:cNvPr>
          <p:cNvSpPr/>
          <p:nvPr userDrawn="1"/>
        </p:nvSpPr>
        <p:spPr>
          <a:xfrm>
            <a:off x="831641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15</a:t>
            </a:r>
            <a:endParaRPr lang="en-GB" sz="1100" b="1" dirty="0">
              <a:latin typeface="Calibri" pitchFamily="34" charset="0"/>
              <a:cs typeface="Calibri" pitchFamily="34" charset="0"/>
            </a:endParaRPr>
          </a:p>
        </p:txBody>
      </p:sp>
      <p:sp>
        <p:nvSpPr>
          <p:cNvPr id="26" name="Round Same Side Corner Rectangle 25">
            <a:hlinkClick r:id="rId12" action="ppaction://hlinksldjump"/>
          </p:cNvPr>
          <p:cNvSpPr/>
          <p:nvPr userDrawn="1"/>
        </p:nvSpPr>
        <p:spPr>
          <a:xfrm>
            <a:off x="8676456"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16</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30" name="Round Same Side Corner Rectangle 29">
            <a:hlinkClick r:id="rId2" action="ppaction://hlinksldjump"/>
          </p:cNvPr>
          <p:cNvSpPr/>
          <p:nvPr userDrawn="1"/>
        </p:nvSpPr>
        <p:spPr>
          <a:xfrm>
            <a:off x="755576" y="6600202"/>
            <a:ext cx="864096"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400" b="1" dirty="0" smtClean="0">
                <a:solidFill>
                  <a:schemeClr val="bg1"/>
                </a:solidFill>
                <a:latin typeface="Calibri" pitchFamily="34" charset="0"/>
                <a:cs typeface="Calibri" pitchFamily="34" charset="0"/>
              </a:rPr>
              <a:t>Scenario</a:t>
            </a:r>
            <a:endParaRPr lang="en-GB" sz="1400" b="1" dirty="0">
              <a:solidFill>
                <a:schemeClr val="bg1"/>
              </a:solidFill>
              <a:latin typeface="Calibri" pitchFamily="34" charset="0"/>
              <a:cs typeface="Calibri" pitchFamily="34" charset="0"/>
            </a:endParaRPr>
          </a:p>
        </p:txBody>
      </p:sp>
      <p:sp>
        <p:nvSpPr>
          <p:cNvPr id="31" name="Round Same Side Corner Rectangle 30">
            <a:hlinkClick r:id="rId3" action="ppaction://hlinksldjump"/>
          </p:cNvPr>
          <p:cNvSpPr/>
          <p:nvPr userDrawn="1"/>
        </p:nvSpPr>
        <p:spPr>
          <a:xfrm>
            <a:off x="1598420" y="6597352"/>
            <a:ext cx="76671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32" name="Round Same Side Corner Rectangle 31">
            <a:hlinkClick r:id="" action="ppaction://noaction"/>
          </p:cNvPr>
          <p:cNvSpPr/>
          <p:nvPr userDrawn="1"/>
        </p:nvSpPr>
        <p:spPr>
          <a:xfrm>
            <a:off x="2339752" y="6600202"/>
            <a:ext cx="622694" cy="28518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33" name="Round Same Side Corner Rectangle 32">
            <a:hlinkClick r:id="rId4" action="ppaction://hlinksldjump"/>
          </p:cNvPr>
          <p:cNvSpPr/>
          <p:nvPr userDrawn="1"/>
        </p:nvSpPr>
        <p:spPr>
          <a:xfrm>
            <a:off x="291581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34" name="Round Same Side Corner Rectangle 33">
            <a:hlinkClick r:id="rId5" action="ppaction://hlinksldjump"/>
          </p:cNvPr>
          <p:cNvSpPr/>
          <p:nvPr userDrawn="1"/>
        </p:nvSpPr>
        <p:spPr>
          <a:xfrm>
            <a:off x="327585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35" name="Round Same Side Corner Rectangle 34">
            <a:hlinkClick r:id="rId6" action="ppaction://hlinksldjump"/>
          </p:cNvPr>
          <p:cNvSpPr/>
          <p:nvPr userDrawn="1"/>
        </p:nvSpPr>
        <p:spPr>
          <a:xfrm>
            <a:off x="3635896"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36" name="Round Same Side Corner Rectangle 35">
            <a:hlinkClick r:id="rId6" action="ppaction://hlinksldjump"/>
          </p:cNvPr>
          <p:cNvSpPr/>
          <p:nvPr userDrawn="1"/>
        </p:nvSpPr>
        <p:spPr>
          <a:xfrm>
            <a:off x="4067944"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37" name="Round Same Side Corner Rectangle 36">
            <a:hlinkClick r:id="rId6" action="ppaction://hlinksldjump"/>
          </p:cNvPr>
          <p:cNvSpPr/>
          <p:nvPr userDrawn="1"/>
        </p:nvSpPr>
        <p:spPr>
          <a:xfrm>
            <a:off x="4499992" y="6600202"/>
            <a:ext cx="36004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38" name="Round Same Side Corner Rectangle 37">
            <a:hlinkClick r:id="rId6" action="ppaction://hlinksldjump"/>
          </p:cNvPr>
          <p:cNvSpPr/>
          <p:nvPr userDrawn="1"/>
        </p:nvSpPr>
        <p:spPr>
          <a:xfrm>
            <a:off x="486003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39" name="Round Same Side Corner Rectangle 38">
            <a:hlinkClick r:id="rId6" action="ppaction://hlinksldjump"/>
          </p:cNvPr>
          <p:cNvSpPr/>
          <p:nvPr userDrawn="1"/>
        </p:nvSpPr>
        <p:spPr>
          <a:xfrm>
            <a:off x="522007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40" name="Round Same Side Corner Rectangle 39">
            <a:hlinkClick r:id="rId6" action="ppaction://hlinksldjump"/>
          </p:cNvPr>
          <p:cNvSpPr/>
          <p:nvPr userDrawn="1"/>
        </p:nvSpPr>
        <p:spPr>
          <a:xfrm>
            <a:off x="5580112"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41" name="Round Same Side Corner Rectangle 40">
            <a:hlinkClick r:id="rId7" action="ppaction://hlinksldjump"/>
          </p:cNvPr>
          <p:cNvSpPr/>
          <p:nvPr userDrawn="1"/>
        </p:nvSpPr>
        <p:spPr>
          <a:xfrm>
            <a:off x="601216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42" name="Round Same Side Corner Rectangle 41">
            <a:hlinkClick r:id="rId8" action="ppaction://hlinksldjump"/>
          </p:cNvPr>
          <p:cNvSpPr/>
          <p:nvPr userDrawn="1"/>
        </p:nvSpPr>
        <p:spPr>
          <a:xfrm>
            <a:off x="637220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10</a:t>
            </a:r>
            <a:endParaRPr lang="en-GB" sz="1100" b="1" dirty="0">
              <a:latin typeface="Calibri" pitchFamily="34" charset="0"/>
              <a:cs typeface="Calibri" pitchFamily="34" charset="0"/>
            </a:endParaRPr>
          </a:p>
        </p:txBody>
      </p:sp>
      <p:sp>
        <p:nvSpPr>
          <p:cNvPr id="43" name="Round Same Side Corner Rectangle 42">
            <a:hlinkClick r:id="rId9" action="ppaction://hlinksldjump"/>
          </p:cNvPr>
          <p:cNvSpPr/>
          <p:nvPr userDrawn="1"/>
        </p:nvSpPr>
        <p:spPr>
          <a:xfrm>
            <a:off x="6732240"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
        <p:nvSpPr>
          <p:cNvPr id="44" name="Round Same Side Corner Rectangle 43">
            <a:hlinkClick r:id="rId9" action="ppaction://hlinksldjump"/>
          </p:cNvPr>
          <p:cNvSpPr/>
          <p:nvPr userDrawn="1"/>
        </p:nvSpPr>
        <p:spPr>
          <a:xfrm>
            <a:off x="7164288"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12</a:t>
            </a:r>
            <a:endParaRPr lang="en-GB" sz="1600" b="1" dirty="0">
              <a:latin typeface="Calibri" pitchFamily="34" charset="0"/>
              <a:cs typeface="Calibri" pitchFamily="34" charset="0"/>
            </a:endParaRPr>
          </a:p>
        </p:txBody>
      </p:sp>
      <p:sp>
        <p:nvSpPr>
          <p:cNvPr id="45" name="Round Same Side Corner Rectangle 44">
            <a:hlinkClick r:id="rId10" action="ppaction://hlinksldjump"/>
          </p:cNvPr>
          <p:cNvSpPr/>
          <p:nvPr userDrawn="1"/>
        </p:nvSpPr>
        <p:spPr>
          <a:xfrm>
            <a:off x="7596336" y="6600202"/>
            <a:ext cx="36004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13</a:t>
            </a:r>
            <a:endParaRPr lang="en-GB" sz="1100" b="1" dirty="0">
              <a:latin typeface="Calibri" pitchFamily="34" charset="0"/>
              <a:cs typeface="Calibri" pitchFamily="34" charset="0"/>
            </a:endParaRPr>
          </a:p>
        </p:txBody>
      </p:sp>
      <p:sp>
        <p:nvSpPr>
          <p:cNvPr id="46" name="Round Same Side Corner Rectangle 45">
            <a:hlinkClick r:id="rId11" action="ppaction://hlinksldjump"/>
          </p:cNvPr>
          <p:cNvSpPr/>
          <p:nvPr userDrawn="1"/>
        </p:nvSpPr>
        <p:spPr>
          <a:xfrm>
            <a:off x="795637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14</a:t>
            </a:r>
            <a:endParaRPr lang="en-GB" sz="1100" b="1" dirty="0">
              <a:latin typeface="Calibri" pitchFamily="34" charset="0"/>
              <a:cs typeface="Calibri" pitchFamily="34" charset="0"/>
            </a:endParaRPr>
          </a:p>
        </p:txBody>
      </p:sp>
      <p:sp>
        <p:nvSpPr>
          <p:cNvPr id="47" name="Round Same Side Corner Rectangle 46">
            <a:hlinkClick r:id="" action="ppaction://noaction"/>
          </p:cNvPr>
          <p:cNvSpPr/>
          <p:nvPr userDrawn="1"/>
        </p:nvSpPr>
        <p:spPr>
          <a:xfrm>
            <a:off x="831641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15</a:t>
            </a:r>
            <a:endParaRPr lang="en-GB" sz="1100" b="1" dirty="0">
              <a:latin typeface="Calibri" pitchFamily="34" charset="0"/>
              <a:cs typeface="Calibri" pitchFamily="34" charset="0"/>
            </a:endParaRPr>
          </a:p>
        </p:txBody>
      </p:sp>
      <p:sp>
        <p:nvSpPr>
          <p:cNvPr id="48" name="Round Same Side Corner Rectangle 47">
            <a:hlinkClick r:id="rId12" action="ppaction://hlinksldjump"/>
          </p:cNvPr>
          <p:cNvSpPr/>
          <p:nvPr userDrawn="1"/>
        </p:nvSpPr>
        <p:spPr>
          <a:xfrm>
            <a:off x="8676456"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16</a:t>
            </a:r>
            <a:endParaRPr lang="en-GB" sz="1600" b="1" dirty="0">
              <a:latin typeface="Calibri" pitchFamily="34" charset="0"/>
              <a:cs typeface="Calibri" pitchFamily="34" charset="0"/>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
        <p:nvSpPr>
          <p:cNvPr id="30" name="Round Same Side Corner Rectangle 29">
            <a:hlinkClick r:id="rId2" action="ppaction://hlinksldjump"/>
          </p:cNvPr>
          <p:cNvSpPr/>
          <p:nvPr userDrawn="1"/>
        </p:nvSpPr>
        <p:spPr>
          <a:xfrm>
            <a:off x="755576" y="6600202"/>
            <a:ext cx="864096"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400" b="1" dirty="0" smtClean="0">
                <a:solidFill>
                  <a:schemeClr val="bg1"/>
                </a:solidFill>
                <a:latin typeface="Calibri" pitchFamily="34" charset="0"/>
                <a:cs typeface="Calibri" pitchFamily="34" charset="0"/>
              </a:rPr>
              <a:t>Scenario</a:t>
            </a:r>
            <a:endParaRPr lang="en-GB" sz="1400" b="1" dirty="0">
              <a:solidFill>
                <a:schemeClr val="bg1"/>
              </a:solidFill>
              <a:latin typeface="Calibri" pitchFamily="34" charset="0"/>
              <a:cs typeface="Calibri" pitchFamily="34" charset="0"/>
            </a:endParaRPr>
          </a:p>
        </p:txBody>
      </p:sp>
      <p:sp>
        <p:nvSpPr>
          <p:cNvPr id="31" name="Round Same Side Corner Rectangle 30">
            <a:hlinkClick r:id="rId3" action="ppaction://hlinksldjump"/>
          </p:cNvPr>
          <p:cNvSpPr/>
          <p:nvPr userDrawn="1"/>
        </p:nvSpPr>
        <p:spPr>
          <a:xfrm>
            <a:off x="1598420" y="6597352"/>
            <a:ext cx="76671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32" name="Round Same Side Corner Rectangle 31">
            <a:hlinkClick r:id="" action="ppaction://noaction"/>
          </p:cNvPr>
          <p:cNvSpPr/>
          <p:nvPr userDrawn="1"/>
        </p:nvSpPr>
        <p:spPr>
          <a:xfrm>
            <a:off x="2339752" y="6600202"/>
            <a:ext cx="622694" cy="28518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33" name="Round Same Side Corner Rectangle 32">
            <a:hlinkClick r:id="rId4" action="ppaction://hlinksldjump"/>
          </p:cNvPr>
          <p:cNvSpPr/>
          <p:nvPr userDrawn="1"/>
        </p:nvSpPr>
        <p:spPr>
          <a:xfrm>
            <a:off x="291581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34" name="Round Same Side Corner Rectangle 33">
            <a:hlinkClick r:id="rId5" action="ppaction://hlinksldjump"/>
          </p:cNvPr>
          <p:cNvSpPr/>
          <p:nvPr userDrawn="1"/>
        </p:nvSpPr>
        <p:spPr>
          <a:xfrm>
            <a:off x="327585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35" name="Round Same Side Corner Rectangle 34">
            <a:hlinkClick r:id="rId6" action="ppaction://hlinksldjump"/>
          </p:cNvPr>
          <p:cNvSpPr/>
          <p:nvPr userDrawn="1"/>
        </p:nvSpPr>
        <p:spPr>
          <a:xfrm>
            <a:off x="3635896"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36" name="Round Same Side Corner Rectangle 35">
            <a:hlinkClick r:id="rId6" action="ppaction://hlinksldjump"/>
          </p:cNvPr>
          <p:cNvSpPr/>
          <p:nvPr userDrawn="1"/>
        </p:nvSpPr>
        <p:spPr>
          <a:xfrm>
            <a:off x="4067944"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37" name="Round Same Side Corner Rectangle 36">
            <a:hlinkClick r:id="rId6" action="ppaction://hlinksldjump"/>
          </p:cNvPr>
          <p:cNvSpPr/>
          <p:nvPr userDrawn="1"/>
        </p:nvSpPr>
        <p:spPr>
          <a:xfrm>
            <a:off x="4499992" y="6600202"/>
            <a:ext cx="36004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38" name="Round Same Side Corner Rectangle 37">
            <a:hlinkClick r:id="rId6" action="ppaction://hlinksldjump"/>
          </p:cNvPr>
          <p:cNvSpPr/>
          <p:nvPr userDrawn="1"/>
        </p:nvSpPr>
        <p:spPr>
          <a:xfrm>
            <a:off x="486003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39" name="Round Same Side Corner Rectangle 38">
            <a:hlinkClick r:id="rId6" action="ppaction://hlinksldjump"/>
          </p:cNvPr>
          <p:cNvSpPr/>
          <p:nvPr userDrawn="1"/>
        </p:nvSpPr>
        <p:spPr>
          <a:xfrm>
            <a:off x="522007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40" name="Round Same Side Corner Rectangle 39">
            <a:hlinkClick r:id="rId6" action="ppaction://hlinksldjump"/>
          </p:cNvPr>
          <p:cNvSpPr/>
          <p:nvPr userDrawn="1"/>
        </p:nvSpPr>
        <p:spPr>
          <a:xfrm>
            <a:off x="5580112"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41" name="Round Same Side Corner Rectangle 40">
            <a:hlinkClick r:id="rId7" action="ppaction://hlinksldjump"/>
          </p:cNvPr>
          <p:cNvSpPr/>
          <p:nvPr userDrawn="1"/>
        </p:nvSpPr>
        <p:spPr>
          <a:xfrm>
            <a:off x="601216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42" name="Round Same Side Corner Rectangle 41">
            <a:hlinkClick r:id="rId8" action="ppaction://hlinksldjump"/>
          </p:cNvPr>
          <p:cNvSpPr/>
          <p:nvPr userDrawn="1"/>
        </p:nvSpPr>
        <p:spPr>
          <a:xfrm>
            <a:off x="637220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10</a:t>
            </a:r>
            <a:endParaRPr lang="en-GB" sz="1100" b="1" dirty="0">
              <a:latin typeface="Calibri" pitchFamily="34" charset="0"/>
              <a:cs typeface="Calibri" pitchFamily="34" charset="0"/>
            </a:endParaRPr>
          </a:p>
        </p:txBody>
      </p:sp>
      <p:sp>
        <p:nvSpPr>
          <p:cNvPr id="43" name="Round Same Side Corner Rectangle 42">
            <a:hlinkClick r:id="rId9" action="ppaction://hlinksldjump"/>
          </p:cNvPr>
          <p:cNvSpPr/>
          <p:nvPr userDrawn="1"/>
        </p:nvSpPr>
        <p:spPr>
          <a:xfrm>
            <a:off x="6732240"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
        <p:nvSpPr>
          <p:cNvPr id="44" name="Round Same Side Corner Rectangle 43">
            <a:hlinkClick r:id="rId9" action="ppaction://hlinksldjump"/>
          </p:cNvPr>
          <p:cNvSpPr/>
          <p:nvPr userDrawn="1"/>
        </p:nvSpPr>
        <p:spPr>
          <a:xfrm>
            <a:off x="7164288"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12</a:t>
            </a:r>
            <a:endParaRPr lang="en-GB" sz="1600" b="1" dirty="0">
              <a:latin typeface="Calibri" pitchFamily="34" charset="0"/>
              <a:cs typeface="Calibri" pitchFamily="34" charset="0"/>
            </a:endParaRPr>
          </a:p>
        </p:txBody>
      </p:sp>
      <p:sp>
        <p:nvSpPr>
          <p:cNvPr id="45" name="Round Same Side Corner Rectangle 44">
            <a:hlinkClick r:id="rId10" action="ppaction://hlinksldjump"/>
          </p:cNvPr>
          <p:cNvSpPr/>
          <p:nvPr userDrawn="1"/>
        </p:nvSpPr>
        <p:spPr>
          <a:xfrm>
            <a:off x="7596336" y="6600202"/>
            <a:ext cx="36004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13</a:t>
            </a:r>
            <a:endParaRPr lang="en-GB" sz="1100" b="1" dirty="0">
              <a:latin typeface="Calibri" pitchFamily="34" charset="0"/>
              <a:cs typeface="Calibri" pitchFamily="34" charset="0"/>
            </a:endParaRPr>
          </a:p>
        </p:txBody>
      </p:sp>
      <p:sp>
        <p:nvSpPr>
          <p:cNvPr id="46" name="Round Same Side Corner Rectangle 45">
            <a:hlinkClick r:id="rId11" action="ppaction://hlinksldjump"/>
          </p:cNvPr>
          <p:cNvSpPr/>
          <p:nvPr userDrawn="1"/>
        </p:nvSpPr>
        <p:spPr>
          <a:xfrm>
            <a:off x="795637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14</a:t>
            </a:r>
            <a:endParaRPr lang="en-GB" sz="1100" b="1" dirty="0">
              <a:latin typeface="Calibri" pitchFamily="34" charset="0"/>
              <a:cs typeface="Calibri" pitchFamily="34" charset="0"/>
            </a:endParaRPr>
          </a:p>
        </p:txBody>
      </p:sp>
      <p:sp>
        <p:nvSpPr>
          <p:cNvPr id="47" name="Round Same Side Corner Rectangle 46">
            <a:hlinkClick r:id="" action="ppaction://noaction"/>
          </p:cNvPr>
          <p:cNvSpPr/>
          <p:nvPr userDrawn="1"/>
        </p:nvSpPr>
        <p:spPr>
          <a:xfrm>
            <a:off x="831641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15</a:t>
            </a:r>
            <a:endParaRPr lang="en-GB" sz="1100" b="1" dirty="0">
              <a:latin typeface="Calibri" pitchFamily="34" charset="0"/>
              <a:cs typeface="Calibri" pitchFamily="34" charset="0"/>
            </a:endParaRPr>
          </a:p>
        </p:txBody>
      </p:sp>
      <p:sp>
        <p:nvSpPr>
          <p:cNvPr id="48" name="Round Same Side Corner Rectangle 47">
            <a:hlinkClick r:id="rId12" action="ppaction://hlinksldjump"/>
          </p:cNvPr>
          <p:cNvSpPr/>
          <p:nvPr userDrawn="1"/>
        </p:nvSpPr>
        <p:spPr>
          <a:xfrm>
            <a:off x="8676456"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16</a:t>
            </a:r>
            <a:endParaRPr lang="en-GB" sz="1600" b="1" dirty="0">
              <a:latin typeface="Calibri" pitchFamily="34" charset="0"/>
              <a:cs typeface="Calibri" pitchFamily="34" charset="0"/>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1" name="Round Same Side Corner Rectangle 30">
            <a:hlinkClick r:id="rId2" action="ppaction://hlinksldjump"/>
          </p:cNvPr>
          <p:cNvSpPr/>
          <p:nvPr userDrawn="1"/>
        </p:nvSpPr>
        <p:spPr>
          <a:xfrm>
            <a:off x="755576" y="6600202"/>
            <a:ext cx="864096"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400" b="1" dirty="0" smtClean="0">
                <a:solidFill>
                  <a:schemeClr val="bg1"/>
                </a:solidFill>
                <a:latin typeface="Calibri" pitchFamily="34" charset="0"/>
                <a:cs typeface="Calibri" pitchFamily="34" charset="0"/>
              </a:rPr>
              <a:t>Scenario</a:t>
            </a:r>
            <a:endParaRPr lang="en-GB" sz="1400" b="1" dirty="0">
              <a:solidFill>
                <a:schemeClr val="bg1"/>
              </a:solidFill>
              <a:latin typeface="Calibri" pitchFamily="34" charset="0"/>
              <a:cs typeface="Calibri" pitchFamily="34" charset="0"/>
            </a:endParaRPr>
          </a:p>
        </p:txBody>
      </p:sp>
      <p:sp>
        <p:nvSpPr>
          <p:cNvPr id="32" name="Round Same Side Corner Rectangle 31">
            <a:hlinkClick r:id="rId3" action="ppaction://hlinksldjump"/>
          </p:cNvPr>
          <p:cNvSpPr/>
          <p:nvPr userDrawn="1"/>
        </p:nvSpPr>
        <p:spPr>
          <a:xfrm>
            <a:off x="1598420" y="6597352"/>
            <a:ext cx="76671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33" name="Round Same Side Corner Rectangle 32">
            <a:hlinkClick r:id="" action="ppaction://noaction"/>
          </p:cNvPr>
          <p:cNvSpPr/>
          <p:nvPr userDrawn="1"/>
        </p:nvSpPr>
        <p:spPr>
          <a:xfrm>
            <a:off x="2339752" y="6600202"/>
            <a:ext cx="622694" cy="28518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34" name="Round Same Side Corner Rectangle 33">
            <a:hlinkClick r:id="rId4" action="ppaction://hlinksldjump"/>
          </p:cNvPr>
          <p:cNvSpPr/>
          <p:nvPr userDrawn="1"/>
        </p:nvSpPr>
        <p:spPr>
          <a:xfrm>
            <a:off x="291581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35" name="Round Same Side Corner Rectangle 34">
            <a:hlinkClick r:id="rId5" action="ppaction://hlinksldjump"/>
          </p:cNvPr>
          <p:cNvSpPr/>
          <p:nvPr userDrawn="1"/>
        </p:nvSpPr>
        <p:spPr>
          <a:xfrm>
            <a:off x="327585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36" name="Round Same Side Corner Rectangle 35">
            <a:hlinkClick r:id="rId6" action="ppaction://hlinksldjump"/>
          </p:cNvPr>
          <p:cNvSpPr/>
          <p:nvPr userDrawn="1"/>
        </p:nvSpPr>
        <p:spPr>
          <a:xfrm>
            <a:off x="3635896"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37" name="Round Same Side Corner Rectangle 36">
            <a:hlinkClick r:id="rId6" action="ppaction://hlinksldjump"/>
          </p:cNvPr>
          <p:cNvSpPr/>
          <p:nvPr userDrawn="1"/>
        </p:nvSpPr>
        <p:spPr>
          <a:xfrm>
            <a:off x="4067944"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38" name="Round Same Side Corner Rectangle 37">
            <a:hlinkClick r:id="rId6" action="ppaction://hlinksldjump"/>
          </p:cNvPr>
          <p:cNvSpPr/>
          <p:nvPr userDrawn="1"/>
        </p:nvSpPr>
        <p:spPr>
          <a:xfrm>
            <a:off x="4499992" y="6600202"/>
            <a:ext cx="36004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39" name="Round Same Side Corner Rectangle 38">
            <a:hlinkClick r:id="rId6" action="ppaction://hlinksldjump"/>
          </p:cNvPr>
          <p:cNvSpPr/>
          <p:nvPr userDrawn="1"/>
        </p:nvSpPr>
        <p:spPr>
          <a:xfrm>
            <a:off x="486003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40" name="Round Same Side Corner Rectangle 39">
            <a:hlinkClick r:id="rId6" action="ppaction://hlinksldjump"/>
          </p:cNvPr>
          <p:cNvSpPr/>
          <p:nvPr userDrawn="1"/>
        </p:nvSpPr>
        <p:spPr>
          <a:xfrm>
            <a:off x="522007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41" name="Round Same Side Corner Rectangle 40">
            <a:hlinkClick r:id="rId6" action="ppaction://hlinksldjump"/>
          </p:cNvPr>
          <p:cNvSpPr/>
          <p:nvPr userDrawn="1"/>
        </p:nvSpPr>
        <p:spPr>
          <a:xfrm>
            <a:off x="5580112"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42" name="Round Same Side Corner Rectangle 41">
            <a:hlinkClick r:id="rId7" action="ppaction://hlinksldjump"/>
          </p:cNvPr>
          <p:cNvSpPr/>
          <p:nvPr userDrawn="1"/>
        </p:nvSpPr>
        <p:spPr>
          <a:xfrm>
            <a:off x="601216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43" name="Round Same Side Corner Rectangle 42">
            <a:hlinkClick r:id="rId8" action="ppaction://hlinksldjump"/>
          </p:cNvPr>
          <p:cNvSpPr/>
          <p:nvPr userDrawn="1"/>
        </p:nvSpPr>
        <p:spPr>
          <a:xfrm>
            <a:off x="637220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10</a:t>
            </a:r>
            <a:endParaRPr lang="en-GB" sz="1100" b="1" dirty="0">
              <a:latin typeface="Calibri" pitchFamily="34" charset="0"/>
              <a:cs typeface="Calibri" pitchFamily="34" charset="0"/>
            </a:endParaRPr>
          </a:p>
        </p:txBody>
      </p:sp>
      <p:sp>
        <p:nvSpPr>
          <p:cNvPr id="44" name="Round Same Side Corner Rectangle 43">
            <a:hlinkClick r:id="rId9" action="ppaction://hlinksldjump"/>
          </p:cNvPr>
          <p:cNvSpPr/>
          <p:nvPr userDrawn="1"/>
        </p:nvSpPr>
        <p:spPr>
          <a:xfrm>
            <a:off x="6732240"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
        <p:nvSpPr>
          <p:cNvPr id="45" name="Round Same Side Corner Rectangle 44">
            <a:hlinkClick r:id="rId9" action="ppaction://hlinksldjump"/>
          </p:cNvPr>
          <p:cNvSpPr/>
          <p:nvPr userDrawn="1"/>
        </p:nvSpPr>
        <p:spPr>
          <a:xfrm>
            <a:off x="7164288"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12</a:t>
            </a:r>
            <a:endParaRPr lang="en-GB" sz="1600" b="1" dirty="0">
              <a:latin typeface="Calibri" pitchFamily="34" charset="0"/>
              <a:cs typeface="Calibri" pitchFamily="34" charset="0"/>
            </a:endParaRPr>
          </a:p>
        </p:txBody>
      </p:sp>
      <p:sp>
        <p:nvSpPr>
          <p:cNvPr id="46" name="Round Same Side Corner Rectangle 45">
            <a:hlinkClick r:id="rId10" action="ppaction://hlinksldjump"/>
          </p:cNvPr>
          <p:cNvSpPr/>
          <p:nvPr userDrawn="1"/>
        </p:nvSpPr>
        <p:spPr>
          <a:xfrm>
            <a:off x="7596336" y="6600202"/>
            <a:ext cx="36004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13</a:t>
            </a:r>
            <a:endParaRPr lang="en-GB" sz="1100" b="1" dirty="0">
              <a:latin typeface="Calibri" pitchFamily="34" charset="0"/>
              <a:cs typeface="Calibri" pitchFamily="34" charset="0"/>
            </a:endParaRPr>
          </a:p>
        </p:txBody>
      </p:sp>
      <p:sp>
        <p:nvSpPr>
          <p:cNvPr id="47" name="Round Same Side Corner Rectangle 46">
            <a:hlinkClick r:id="rId11" action="ppaction://hlinksldjump"/>
          </p:cNvPr>
          <p:cNvSpPr/>
          <p:nvPr userDrawn="1"/>
        </p:nvSpPr>
        <p:spPr>
          <a:xfrm>
            <a:off x="795637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14</a:t>
            </a:r>
            <a:endParaRPr lang="en-GB" sz="1100" b="1" dirty="0">
              <a:latin typeface="Calibri" pitchFamily="34" charset="0"/>
              <a:cs typeface="Calibri" pitchFamily="34" charset="0"/>
            </a:endParaRPr>
          </a:p>
        </p:txBody>
      </p:sp>
      <p:sp>
        <p:nvSpPr>
          <p:cNvPr id="48" name="Round Same Side Corner Rectangle 47">
            <a:hlinkClick r:id="" action="ppaction://noaction"/>
          </p:cNvPr>
          <p:cNvSpPr/>
          <p:nvPr userDrawn="1"/>
        </p:nvSpPr>
        <p:spPr>
          <a:xfrm>
            <a:off x="831641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15</a:t>
            </a:r>
            <a:endParaRPr lang="en-GB" sz="1100" b="1" dirty="0">
              <a:latin typeface="Calibri" pitchFamily="34" charset="0"/>
              <a:cs typeface="Calibri" pitchFamily="34" charset="0"/>
            </a:endParaRPr>
          </a:p>
        </p:txBody>
      </p:sp>
      <p:sp>
        <p:nvSpPr>
          <p:cNvPr id="49" name="Round Same Side Corner Rectangle 48">
            <a:hlinkClick r:id="rId12" action="ppaction://hlinksldjump"/>
          </p:cNvPr>
          <p:cNvSpPr/>
          <p:nvPr userDrawn="1"/>
        </p:nvSpPr>
        <p:spPr>
          <a:xfrm>
            <a:off x="8676456"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16</a:t>
            </a:r>
            <a:endParaRPr lang="en-GB" sz="1600" b="1" dirty="0">
              <a:latin typeface="Calibri" pitchFamily="34" charset="0"/>
              <a:cs typeface="Calibri" pitchFamily="34" charset="0"/>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19/09/2013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19/09/2013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19/09/2013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19/09/2013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19/09/2013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news.bbc.co.uk/1/hi/6736809.stm"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www.google.co.uk/url?sa=i&amp;rct=j&amp;q=&amp;esrc=s&amp;frm=1&amp;source=images&amp;cd=&amp;cad=rja&amp;docid=21IQV0poYyPjTM&amp;tbnid=UNn5f-F56CCh_M:&amp;ved=0CAUQjRw&amp;url=http://www.dailymail.co.uk/tvshowbiz/article-2304374/Gerard-Butler-leaves-club-ladies--want-hide-faces.html&amp;ei=svk5Uu-WL4rO0QWQ9YHYCw&amp;bvm=bv.52288139,d.d2k&amp;psig=AFQjCNGWI7owsFnrNQqB3LG872JlTfurrw&amp;ust=1379617538408192"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v9EzlTIqa2XUCM&amp;tbnid=sFTpYnuTAesiTM:&amp;ved=0CAUQjRw&amp;url=http://phongys.blogspot.com/2007_04_01_archive.html&amp;ei=i_o5UszgCub80QWRhIHwAQ&amp;bvm=bv.52288139,d.d2k&amp;psig=AFQjCNHP4glOwikyF3DnuxtVxK8aD0TAVA&amp;ust=137961775951891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4.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computerworld.com/s/article/9240697/Samsung_shows_off_foldable_phone_that_changes_color" TargetMode="External"/><Relationship Id="rId2" Type="http://schemas.openxmlformats.org/officeDocument/2006/relationships/hyperlink" Target="http://www.ringclock.net/" TargetMode="External"/><Relationship Id="rId1" Type="http://schemas.openxmlformats.org/officeDocument/2006/relationships/slideLayout" Target="../slideLayouts/slideLayout2.xml"/><Relationship Id="rId5" Type="http://schemas.openxmlformats.org/officeDocument/2006/relationships/hyperlink" Target="http://www.gushmagazine.com/category/Toys" TargetMode="External"/><Relationship Id="rId4" Type="http://schemas.openxmlformats.org/officeDocument/2006/relationships/hyperlink" Target="http://www.designbuzz.com/glucom-writstband-med-gadget-becomes-fashion-accessory-for-trendy-user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printexpress.co.uk/" TargetMode="External"/><Relationship Id="rId2" Type="http://schemas.openxmlformats.org/officeDocument/2006/relationships/hyperlink" Target="LO4%20-%20Client%20Brie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hyperlink" Target="http://www.istockphoto.com/" TargetMode="External"/><Relationship Id="rId1" Type="http://schemas.openxmlformats.org/officeDocument/2006/relationships/slideLayout" Target="../slideLayouts/slideLayout2.xml"/><Relationship Id="rId6" Type="http://schemas.openxmlformats.org/officeDocument/2006/relationships/hyperlink" Target="http://www.imagebank.ie/" TargetMode="External"/><Relationship Id="rId5" Type="http://schemas.openxmlformats.org/officeDocument/2006/relationships/image" Target="../media/image3.jpeg"/><Relationship Id="rId4" Type="http://schemas.openxmlformats.org/officeDocument/2006/relationships/hyperlink" Target="http://www.gettyimages.co.uk/creative/frontdoor/theimagebank"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dirty="0" smtClean="0"/>
              <a:t>Unit 27</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5400" dirty="0" smtClean="0"/>
              <a:t> DIGITAL GRAPHICS</a:t>
            </a:r>
          </a:p>
          <a:p>
            <a:r>
              <a:rPr lang="en-GB" sz="5400" dirty="0" smtClean="0"/>
              <a:t> </a:t>
            </a:r>
            <a:r>
              <a:rPr lang="en-GB" sz="3600" dirty="0" smtClean="0"/>
              <a:t>M/601/6630</a:t>
            </a:r>
            <a:endParaRPr lang="en-GB" sz="3600" dirty="0"/>
          </a:p>
        </p:txBody>
      </p:sp>
      <p:sp>
        <p:nvSpPr>
          <p:cNvPr id="4" name="TextBox 3"/>
          <p:cNvSpPr txBox="1"/>
          <p:nvPr/>
        </p:nvSpPr>
        <p:spPr>
          <a:xfrm>
            <a:off x="178108" y="4079974"/>
            <a:ext cx="8786380" cy="1077218"/>
          </a:xfrm>
          <a:prstGeom prst="rect">
            <a:avLst/>
          </a:prstGeom>
          <a:noFill/>
        </p:spPr>
        <p:txBody>
          <a:bodyPr wrap="none" rtlCol="0">
            <a:spAutoFit/>
          </a:bodyPr>
          <a:lstStyle/>
          <a:p>
            <a:pPr algn="r"/>
            <a:r>
              <a:rPr lang="en-GB" sz="3200" b="1" smtClean="0"/>
              <a:t>LO4 - </a:t>
            </a:r>
            <a:r>
              <a:rPr lang="en-GB" sz="3200"/>
              <a:t>Be able to create and modify </a:t>
            </a:r>
            <a:r>
              <a:rPr lang="en-GB" sz="3200" smtClean="0"/>
              <a:t>graphic</a:t>
            </a:r>
          </a:p>
          <a:p>
            <a:pPr algn="r"/>
            <a:r>
              <a:rPr lang="en-GB" sz="3200" dirty="0" smtClean="0"/>
              <a:t>images </a:t>
            </a:r>
            <a:r>
              <a:rPr lang="en-GB" sz="3200" dirty="0"/>
              <a:t>to meet user </a:t>
            </a:r>
            <a:r>
              <a:rPr lang="en-GB" sz="3200" dirty="0" smtClean="0"/>
              <a:t>requirements</a:t>
            </a:r>
            <a:endParaRPr lang="en-GB"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Autofit/>
          </a:bodyPr>
          <a:lstStyle/>
          <a:p>
            <a:pPr marL="176213" lvl="1" indent="-176213"/>
            <a:r>
              <a:rPr lang="en-GB" sz="1500" b="1" dirty="0" smtClean="0"/>
              <a:t>Compression/optimisation</a:t>
            </a:r>
            <a:r>
              <a:rPr lang="en-GB" sz="1500" dirty="0" smtClean="0"/>
              <a:t> -  These will happen for a reason, either to shrink down the file size, make them more web compatible, allow the file to print faster, or because the image can handle a small amount of reduction without impacting on quality. With Vector this should not be a consideration as the file size will already be reduced. They should be optimised as much as possible so as not to fracture the created image.</a:t>
            </a:r>
            <a:endParaRPr lang="en-GB" sz="1500" dirty="0"/>
          </a:p>
          <a:p>
            <a:pPr marL="176213" lvl="1" indent="-176213"/>
            <a:r>
              <a:rPr lang="en-GB" sz="1500" b="1" dirty="0" smtClean="0"/>
              <a:t>Software </a:t>
            </a:r>
            <a:r>
              <a:rPr lang="en-GB" sz="1500" b="1" dirty="0"/>
              <a:t>and hardware </a:t>
            </a:r>
            <a:r>
              <a:rPr lang="en-GB" sz="1500" b="1" dirty="0" smtClean="0"/>
              <a:t>constraints </a:t>
            </a:r>
            <a:r>
              <a:rPr lang="en-GB" sz="1500" dirty="0" smtClean="0"/>
              <a:t>– you will be limited to printing, a Hoarding is up to 30ft across, whereas Logos need to printed on headers of documents so will need to hold together when small. Software wise a vector should not contain an image, hardware wise the screen resolution needs to be set high. Hardware Memory restrictions when working with very large images can have a major impact on time and control as can the version of the image packages. PS6 for instance requires more memory and a 64bit operating system.</a:t>
            </a:r>
            <a:endParaRPr lang="en-GB" sz="1500" dirty="0"/>
          </a:p>
          <a:p>
            <a:pPr marL="176213" lvl="1" indent="-176213"/>
            <a:r>
              <a:rPr lang="en-GB" sz="1500" b="1" dirty="0" smtClean="0"/>
              <a:t>Final </a:t>
            </a:r>
            <a:r>
              <a:rPr lang="en-GB" sz="1500" b="1" dirty="0"/>
              <a:t>file format </a:t>
            </a:r>
            <a:r>
              <a:rPr lang="en-GB" sz="1500" dirty="0" smtClean="0"/>
              <a:t>– the finished output file format needs to be considered. Jpeg is the common format but the file will be flattened so it will be necessary to keep the original PSD file. For Vector saved versions of the file in JPEG at different sizes is common but the original still needs to be kept. PNG is good but restricted, the original program file format would be better but can cause incompatibility issues.</a:t>
            </a:r>
            <a:endParaRPr lang="en-GB" sz="1500" dirty="0"/>
          </a:p>
          <a:p>
            <a:pPr marL="176213" indent="-176213"/>
            <a:r>
              <a:rPr lang="en-GB" sz="1500" b="1" dirty="0" smtClean="0"/>
              <a:t>P4.4</a:t>
            </a:r>
            <a:r>
              <a:rPr lang="en-GB" sz="1500" dirty="0" smtClean="0"/>
              <a:t> – </a:t>
            </a:r>
            <a:r>
              <a:rPr lang="en-GB" sz="1500" b="1" dirty="0"/>
              <a:t>Task </a:t>
            </a:r>
            <a:r>
              <a:rPr lang="en-GB" sz="1500" b="1" dirty="0" smtClean="0"/>
              <a:t>9 </a:t>
            </a:r>
            <a:r>
              <a:rPr lang="en-GB" sz="1500" b="1" dirty="0"/>
              <a:t>– </a:t>
            </a:r>
            <a:r>
              <a:rPr lang="en-GB" sz="1500" dirty="0" smtClean="0"/>
              <a:t>Discuss the File Constraints of saving and exporting your three images.</a:t>
            </a:r>
            <a:endParaRPr lang="en-GB" sz="1500" dirty="0"/>
          </a:p>
          <a:p>
            <a:pPr marL="176213" indent="-176213"/>
            <a:endParaRPr lang="en-GB" sz="1500" dirty="0"/>
          </a:p>
        </p:txBody>
      </p:sp>
      <p:sp>
        <p:nvSpPr>
          <p:cNvPr id="3" name="Title 2"/>
          <p:cNvSpPr>
            <a:spLocks noGrp="1"/>
          </p:cNvSpPr>
          <p:nvPr>
            <p:ph type="title"/>
          </p:nvPr>
        </p:nvSpPr>
        <p:spPr/>
        <p:txBody>
          <a:bodyPr>
            <a:normAutofit/>
          </a:bodyPr>
          <a:lstStyle/>
          <a:p>
            <a:r>
              <a:rPr lang="en-GB" sz="2400" dirty="0"/>
              <a:t>LO4 Be able to create and modify graphic images to meet user </a:t>
            </a:r>
            <a:r>
              <a:rPr lang="en-GB" sz="2400" dirty="0" smtClean="0"/>
              <a:t>requirements - Constraints </a:t>
            </a:r>
            <a:endParaRPr lang="en-GB" sz="2400" dirty="0"/>
          </a:p>
        </p:txBody>
      </p:sp>
      <p:graphicFrame>
        <p:nvGraphicFramePr>
          <p:cNvPr id="16" name="Table 15"/>
          <p:cNvGraphicFramePr>
            <a:graphicFrameLocks noGrp="1"/>
          </p:cNvGraphicFramePr>
          <p:nvPr>
            <p:extLst>
              <p:ext uri="{D42A27DB-BD31-4B8C-83A1-F6EECF244321}">
                <p14:modId xmlns:p14="http://schemas.microsoft.com/office/powerpoint/2010/main" val="1280249140"/>
              </p:ext>
            </p:extLst>
          </p:nvPr>
        </p:nvGraphicFramePr>
        <p:xfrm>
          <a:off x="323528" y="5495632"/>
          <a:ext cx="8496944" cy="741680"/>
        </p:xfrm>
        <a:graphic>
          <a:graphicData uri="http://schemas.openxmlformats.org/drawingml/2006/table">
            <a:tbl>
              <a:tblPr firstRow="1" bandRow="1">
                <a:tableStyleId>{5C22544A-7EE6-4342-B048-85BDC9FD1C3A}</a:tableStyleId>
              </a:tblPr>
              <a:tblGrid>
                <a:gridCol w="2664298"/>
                <a:gridCol w="2016224"/>
                <a:gridCol w="1692186"/>
                <a:gridCol w="2124236"/>
              </a:tblGrid>
              <a:tr h="370840">
                <a:tc>
                  <a:txBody>
                    <a:bodyPr/>
                    <a:lstStyle/>
                    <a:p>
                      <a:pPr algn="ctr"/>
                      <a:r>
                        <a:rPr lang="en-GB" sz="1400" b="1" dirty="0" smtClean="0"/>
                        <a:t>Format</a:t>
                      </a:r>
                      <a:endParaRPr lang="en-GB" sz="1400" b="1" dirty="0"/>
                    </a:p>
                  </a:txBody>
                  <a:tcPr/>
                </a:tc>
                <a:tc>
                  <a:txBody>
                    <a:bodyPr/>
                    <a:lstStyle/>
                    <a:p>
                      <a:pPr algn="ctr"/>
                      <a:r>
                        <a:rPr lang="en-GB" sz="1400" b="1" dirty="0" smtClean="0"/>
                        <a:t>Size</a:t>
                      </a:r>
                      <a:endParaRPr lang="en-GB" sz="1400" b="1" dirty="0"/>
                    </a:p>
                  </a:txBody>
                  <a:tcPr/>
                </a:tc>
                <a:tc>
                  <a:txBody>
                    <a:bodyPr/>
                    <a:lstStyle/>
                    <a:p>
                      <a:pPr algn="ctr"/>
                      <a:r>
                        <a:rPr lang="en-GB" sz="1400" b="1" dirty="0" smtClean="0"/>
                        <a:t>Resolution</a:t>
                      </a:r>
                      <a:endParaRPr lang="en-GB" sz="1400" b="1" dirty="0"/>
                    </a:p>
                  </a:txBody>
                  <a:tcPr/>
                </a:tc>
                <a:tc>
                  <a:txBody>
                    <a:bodyPr/>
                    <a:lstStyle/>
                    <a:p>
                      <a:pPr algn="ctr"/>
                      <a:r>
                        <a:rPr lang="en-GB" sz="1400" b="1" dirty="0" smtClean="0"/>
                        <a:t>Colour</a:t>
                      </a:r>
                      <a:endParaRPr lang="en-GB" sz="1400" b="1" dirty="0"/>
                    </a:p>
                  </a:txBody>
                  <a:tcPr/>
                </a:tc>
              </a:tr>
              <a:tr h="370840">
                <a:tc>
                  <a:txBody>
                    <a:bodyPr/>
                    <a:lstStyle/>
                    <a:p>
                      <a:pPr algn="ctr"/>
                      <a:r>
                        <a:rPr lang="en-GB" sz="1400" b="1" dirty="0" smtClean="0"/>
                        <a:t>Compression / Optimisation</a:t>
                      </a:r>
                      <a:endParaRPr lang="en-GB" sz="1400" b="1" dirty="0"/>
                    </a:p>
                  </a:txBody>
                  <a:tcPr/>
                </a:tc>
                <a:tc>
                  <a:txBody>
                    <a:bodyPr/>
                    <a:lstStyle/>
                    <a:p>
                      <a:pPr algn="ctr"/>
                      <a:r>
                        <a:rPr lang="en-GB" sz="1400" b="1" dirty="0" smtClean="0"/>
                        <a:t>Final File format</a:t>
                      </a:r>
                      <a:endParaRPr lang="en-GB" sz="1400" b="1" dirty="0"/>
                    </a:p>
                  </a:txBody>
                  <a:tcPr/>
                </a:tc>
                <a:tc gridSpan="2">
                  <a:txBody>
                    <a:bodyPr/>
                    <a:lstStyle/>
                    <a:p>
                      <a:pPr algn="ctr"/>
                      <a:r>
                        <a:rPr lang="en-GB" sz="1400" b="1" dirty="0" smtClean="0"/>
                        <a:t>Software and Hardware</a:t>
                      </a:r>
                      <a:endParaRPr lang="en-GB" sz="1400" b="1" dirty="0"/>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24087862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a:bodyPr>
          <a:lstStyle/>
          <a:p>
            <a:pPr marL="109728" indent="0">
              <a:buNone/>
            </a:pPr>
            <a:r>
              <a:rPr lang="en-GB" sz="2500" dirty="0" smtClean="0"/>
              <a:t>With all the constraints taken into consideration, the final output of the three images will need to be managed. The limitations need to be considered in line with the design brief and user requirements. Evidence needs to be clearly seen of the output options and advanced output features. </a:t>
            </a:r>
          </a:p>
          <a:p>
            <a:r>
              <a:rPr lang="en-GB" sz="2500" b="1" dirty="0" smtClean="0"/>
              <a:t>P4.5</a:t>
            </a:r>
            <a:r>
              <a:rPr lang="en-GB" sz="2500" dirty="0" smtClean="0"/>
              <a:t> </a:t>
            </a:r>
            <a:r>
              <a:rPr lang="en-GB" sz="2500" dirty="0"/>
              <a:t>– </a:t>
            </a:r>
            <a:r>
              <a:rPr lang="en-GB" sz="2500" b="1" dirty="0"/>
              <a:t>Task </a:t>
            </a:r>
            <a:r>
              <a:rPr lang="en-GB" sz="2500" b="1" dirty="0" smtClean="0"/>
              <a:t>10 </a:t>
            </a:r>
            <a:r>
              <a:rPr lang="en-GB" sz="2500" b="1" dirty="0"/>
              <a:t>– </a:t>
            </a:r>
            <a:r>
              <a:rPr lang="en-GB" sz="2500" dirty="0" smtClean="0"/>
              <a:t>Evidence </a:t>
            </a:r>
            <a:r>
              <a:rPr lang="en-GB" sz="2500" dirty="0"/>
              <a:t>exporting the completed three images into an appropriate range of formats for the client.</a:t>
            </a:r>
          </a:p>
          <a:p>
            <a:r>
              <a:rPr lang="en-GB" sz="2500" dirty="0" smtClean="0"/>
              <a:t>Explained Consideration </a:t>
            </a:r>
            <a:r>
              <a:rPr lang="en-GB" sz="2500" dirty="0"/>
              <a:t>needs to be </a:t>
            </a:r>
            <a:r>
              <a:rPr lang="en-GB" sz="2500" dirty="0" smtClean="0"/>
              <a:t>given </a:t>
            </a:r>
            <a:r>
              <a:rPr lang="en-GB" sz="2500" dirty="0"/>
              <a:t>for Dimensions, DPI, Output Size, Output File Format and Colour Range Used.</a:t>
            </a:r>
          </a:p>
          <a:p>
            <a:pPr marL="109728" indent="0">
              <a:buNone/>
            </a:pPr>
            <a:endParaRPr lang="en-GB" sz="2500" dirty="0"/>
          </a:p>
        </p:txBody>
      </p:sp>
      <p:sp>
        <p:nvSpPr>
          <p:cNvPr id="3" name="Title 2"/>
          <p:cNvSpPr>
            <a:spLocks noGrp="1"/>
          </p:cNvSpPr>
          <p:nvPr>
            <p:ph type="title"/>
          </p:nvPr>
        </p:nvSpPr>
        <p:spPr/>
        <p:txBody>
          <a:bodyPr>
            <a:normAutofit/>
          </a:bodyPr>
          <a:lstStyle/>
          <a:p>
            <a:r>
              <a:rPr lang="en-GB" sz="2400" dirty="0"/>
              <a:t>LO4 Be able to create and modify graphic images to meet user </a:t>
            </a:r>
            <a:r>
              <a:rPr lang="en-GB" sz="2400" dirty="0" smtClean="0"/>
              <a:t>requirements - Output </a:t>
            </a:r>
            <a:endParaRPr lang="en-GB" sz="2400" dirty="0"/>
          </a:p>
        </p:txBody>
      </p:sp>
    </p:spTree>
    <p:extLst>
      <p:ext uri="{BB962C8B-B14F-4D97-AF65-F5344CB8AC3E}">
        <p14:creationId xmlns:p14="http://schemas.microsoft.com/office/powerpoint/2010/main" val="2302487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fontScale="70000" lnSpcReduction="20000"/>
          </a:bodyPr>
          <a:lstStyle/>
          <a:p>
            <a:pPr marL="109728" indent="0">
              <a:buNone/>
            </a:pPr>
            <a:r>
              <a:rPr lang="en-GB" dirty="0" smtClean="0"/>
              <a:t>Now that the files are complete and saved in an appropriate format, the client would like to gauge customer reaction and opinion on the three products. They would like a range of qualitative and quantitative questions that gathers opinion as well as measurable reaction. This questionnaire needs to be specific about all three images and needs to indicate improvements the customer could suggest that would make the images more appealing to them.</a:t>
            </a:r>
          </a:p>
          <a:p>
            <a:r>
              <a:rPr lang="en-GB" b="1" dirty="0" smtClean="0"/>
              <a:t>P5.1 - </a:t>
            </a:r>
            <a:r>
              <a:rPr lang="en-GB" b="1" dirty="0"/>
              <a:t>Task </a:t>
            </a:r>
            <a:r>
              <a:rPr lang="en-GB" b="1" dirty="0" smtClean="0"/>
              <a:t>11 </a:t>
            </a:r>
            <a:r>
              <a:rPr lang="en-GB" b="1" dirty="0"/>
              <a:t>– </a:t>
            </a:r>
            <a:r>
              <a:rPr lang="en-GB" dirty="0" smtClean="0"/>
              <a:t>Conduct </a:t>
            </a:r>
            <a:r>
              <a:rPr lang="en-GB" dirty="0"/>
              <a:t>and collect Peer </a:t>
            </a:r>
            <a:r>
              <a:rPr lang="en-GB" dirty="0" smtClean="0"/>
              <a:t>feedback on the three produced images with the purpose of improving their appeal.</a:t>
            </a:r>
            <a:endParaRPr lang="en-GB" dirty="0"/>
          </a:p>
          <a:p>
            <a:r>
              <a:rPr lang="en-GB" dirty="0" smtClean="0"/>
              <a:t>Construct </a:t>
            </a:r>
            <a:r>
              <a:rPr lang="en-GB" dirty="0"/>
              <a:t>a questionnaire or survey with a mixture of open and closed questions to get feedback from a </a:t>
            </a:r>
            <a:r>
              <a:rPr lang="en-GB" dirty="0" smtClean="0"/>
              <a:t>peer. Ensure </a:t>
            </a:r>
            <a:r>
              <a:rPr lang="en-GB" dirty="0"/>
              <a:t>you cover a range of elements.  Ensure your evaluators refer to specific areas of your </a:t>
            </a:r>
            <a:r>
              <a:rPr lang="en-GB" dirty="0" smtClean="0"/>
              <a:t>graphic files or the message. This </a:t>
            </a:r>
            <a:r>
              <a:rPr lang="en-GB" dirty="0"/>
              <a:t>could be typed up or written </a:t>
            </a:r>
            <a:r>
              <a:rPr lang="en-GB" dirty="0" smtClean="0"/>
              <a:t> but do not </a:t>
            </a:r>
            <a:r>
              <a:rPr lang="en-GB" dirty="0"/>
              <a:t>lose the </a:t>
            </a:r>
            <a:r>
              <a:rPr lang="en-GB" dirty="0" smtClean="0"/>
              <a:t>originals.</a:t>
            </a:r>
          </a:p>
          <a:p>
            <a:r>
              <a:rPr lang="en-GB" dirty="0" smtClean="0"/>
              <a:t>Based on the results of the feedback, you will need to make modifications to your three images in order to improve their visual appeal. At least three changes need to be evidenced and explained on two of your images. Explanation needs to be given on the Feedback received, how it will improve the visual appeal and then carried out. These changes do not need to be major re-workings but a degree of improvement needs to be evidenced.</a:t>
            </a:r>
          </a:p>
          <a:p>
            <a:r>
              <a:rPr lang="en-GB" b="1" dirty="0" smtClean="0"/>
              <a:t>P5.2 - </a:t>
            </a:r>
            <a:r>
              <a:rPr lang="en-GB" b="1" dirty="0"/>
              <a:t>Task </a:t>
            </a:r>
            <a:r>
              <a:rPr lang="en-GB" b="1" dirty="0" smtClean="0"/>
              <a:t>12 </a:t>
            </a:r>
            <a:r>
              <a:rPr lang="en-GB" b="1" dirty="0"/>
              <a:t>- </a:t>
            </a:r>
            <a:r>
              <a:rPr lang="en-GB" dirty="0" smtClean="0"/>
              <a:t>Modify </a:t>
            </a:r>
            <a:r>
              <a:rPr lang="en-GB" dirty="0"/>
              <a:t>images in light of feedback </a:t>
            </a:r>
            <a:r>
              <a:rPr lang="en-GB" dirty="0" smtClean="0"/>
              <a:t>gathered.</a:t>
            </a:r>
            <a:endParaRPr lang="en-GB" dirty="0"/>
          </a:p>
        </p:txBody>
      </p:sp>
      <p:sp>
        <p:nvSpPr>
          <p:cNvPr id="3" name="Title 2"/>
          <p:cNvSpPr>
            <a:spLocks noGrp="1"/>
          </p:cNvSpPr>
          <p:nvPr>
            <p:ph type="title"/>
          </p:nvPr>
        </p:nvSpPr>
        <p:spPr/>
        <p:txBody>
          <a:bodyPr>
            <a:normAutofit/>
          </a:bodyPr>
          <a:lstStyle/>
          <a:p>
            <a:r>
              <a:rPr lang="en-GB" sz="2400" dirty="0"/>
              <a:t>LO4 Be able to create and modify graphic images to meet user requirements </a:t>
            </a:r>
            <a:r>
              <a:rPr lang="en-GB" sz="2400" dirty="0" smtClean="0"/>
              <a:t>– User Feedback</a:t>
            </a:r>
            <a:endParaRPr lang="en-GB" sz="2400" dirty="0"/>
          </a:p>
        </p:txBody>
      </p:sp>
    </p:spTree>
    <p:extLst>
      <p:ext uri="{BB962C8B-B14F-4D97-AF65-F5344CB8AC3E}">
        <p14:creationId xmlns:p14="http://schemas.microsoft.com/office/powerpoint/2010/main" val="14161690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lnSpcReduction="10000"/>
          </a:bodyPr>
          <a:lstStyle/>
          <a:p>
            <a:pPr marL="109728" indent="0">
              <a:buNone/>
            </a:pPr>
            <a:r>
              <a:rPr lang="en-GB" dirty="0" smtClean="0"/>
              <a:t>Now that the feedback is given and the improvements are made, the client will be taking possession of the images. Before this happens you need to assess whether you feel that the produced images have met the clients requirements adequately. To do this you will need to break down the client brief into success tasks and state whether the task has been achieved or not with evidence to show how these have been met.</a:t>
            </a:r>
          </a:p>
          <a:p>
            <a:r>
              <a:rPr lang="en-GB" b="1" dirty="0" smtClean="0"/>
              <a:t>D2.1 </a:t>
            </a:r>
            <a:r>
              <a:rPr lang="en-GB" dirty="0" smtClean="0"/>
              <a:t>- </a:t>
            </a:r>
            <a:r>
              <a:rPr lang="en-GB" b="1" dirty="0"/>
              <a:t>Task </a:t>
            </a:r>
            <a:r>
              <a:rPr lang="en-GB" b="1" dirty="0" smtClean="0"/>
              <a:t>13 </a:t>
            </a:r>
            <a:r>
              <a:rPr lang="en-GB" b="1" dirty="0"/>
              <a:t>- </a:t>
            </a:r>
            <a:r>
              <a:rPr lang="en-GB" dirty="0" smtClean="0"/>
              <a:t>Evaluate your images in line with the user requirements stated in the design brief. </a:t>
            </a:r>
            <a:endParaRPr lang="en-GB" dirty="0"/>
          </a:p>
        </p:txBody>
      </p:sp>
      <p:sp>
        <p:nvSpPr>
          <p:cNvPr id="3" name="Title 2"/>
          <p:cNvSpPr>
            <a:spLocks noGrp="1"/>
          </p:cNvSpPr>
          <p:nvPr>
            <p:ph type="title"/>
          </p:nvPr>
        </p:nvSpPr>
        <p:spPr/>
        <p:txBody>
          <a:bodyPr>
            <a:normAutofit/>
          </a:bodyPr>
          <a:lstStyle/>
          <a:p>
            <a:r>
              <a:rPr lang="en-GB" sz="2400" dirty="0"/>
              <a:t>LO4 Be able to create and modify graphic images to meet user requirements </a:t>
            </a:r>
            <a:r>
              <a:rPr lang="en-GB" sz="2400" dirty="0" smtClean="0"/>
              <a:t>– User Feedback</a:t>
            </a:r>
            <a:endParaRPr lang="en-GB" sz="2400" dirty="0"/>
          </a:p>
        </p:txBody>
      </p:sp>
    </p:spTree>
    <p:extLst>
      <p:ext uri="{BB962C8B-B14F-4D97-AF65-F5344CB8AC3E}">
        <p14:creationId xmlns:p14="http://schemas.microsoft.com/office/powerpoint/2010/main" val="320590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fontScale="55000" lnSpcReduction="20000"/>
          </a:bodyPr>
          <a:lstStyle/>
          <a:p>
            <a:r>
              <a:rPr lang="en-GB" b="1" dirty="0" smtClean="0"/>
              <a:t>Ownership</a:t>
            </a:r>
            <a:r>
              <a:rPr lang="en-GB" dirty="0" smtClean="0"/>
              <a:t> – It is the right of any person who creates an image from scratch to own the rights to that image. If the person works for a company then those rights are usually within the company. This gives the creator or company rights of use, manipulation, transference, manipulation and sales. This is an alienable right of the company, any outside for any purpose, even if beyond recognition, without permission is a breach of those ownership rights.</a:t>
            </a:r>
            <a:endParaRPr lang="en-GB" dirty="0"/>
          </a:p>
          <a:p>
            <a:r>
              <a:rPr lang="en-GB" dirty="0" smtClean="0"/>
              <a:t>Permissions </a:t>
            </a:r>
            <a:r>
              <a:rPr lang="en-GB" dirty="0"/>
              <a:t>(subject/location permission for use) </a:t>
            </a:r>
            <a:r>
              <a:rPr lang="en-GB" dirty="0" smtClean="0"/>
              <a:t>– There are several forms of permission that can be given on copyrighted material, sole usage, licence for purpose and rights.</a:t>
            </a:r>
          </a:p>
          <a:p>
            <a:pPr lvl="1"/>
            <a:r>
              <a:rPr lang="en-GB" sz="2700" b="1" dirty="0" smtClean="0"/>
              <a:t>Sole usage</a:t>
            </a:r>
            <a:r>
              <a:rPr lang="en-GB" sz="2700" dirty="0" smtClean="0"/>
              <a:t> means that a company can purchase a license for a single purpose, the purpose stated in the terms of agreement. This is quite clear and does not allow the user to manipulate the image without permission or continue to use the image beyond the time period or </a:t>
            </a:r>
            <a:r>
              <a:rPr lang="en-GB" sz="2700" dirty="0"/>
              <a:t>purpose specified such as a song for an advert.</a:t>
            </a:r>
            <a:endParaRPr lang="en-GB" sz="2700" dirty="0" smtClean="0"/>
          </a:p>
          <a:p>
            <a:pPr lvl="1"/>
            <a:r>
              <a:rPr lang="en-GB" sz="2700" b="1" dirty="0" smtClean="0"/>
              <a:t>License</a:t>
            </a:r>
            <a:r>
              <a:rPr lang="en-GB" sz="2700" dirty="0" smtClean="0"/>
              <a:t> – This is a time limited or range limited usage and can include manipulation. This usually comes with an agreement on giving credit for the use of the image or sound such as a player in FIFA 14 or a car in GTA V.</a:t>
            </a:r>
          </a:p>
          <a:p>
            <a:pPr lvl="1"/>
            <a:r>
              <a:rPr lang="en-GB" sz="2700" b="1" dirty="0" smtClean="0"/>
              <a:t>Rights</a:t>
            </a:r>
            <a:r>
              <a:rPr lang="en-GB" sz="2700" dirty="0" smtClean="0"/>
              <a:t> – this is something that is sold, usually with all rights included, to another user for them to do with as they like. This means signing over the rights as well for whatever purpose. Often images are sold in this way by Photography companies or Image stock companies looking for a larger funding.</a:t>
            </a:r>
          </a:p>
          <a:p>
            <a:r>
              <a:rPr lang="en-GB" b="1" dirty="0" smtClean="0"/>
              <a:t>IPR (Intellectual Property Rights)</a:t>
            </a:r>
            <a:r>
              <a:rPr lang="en-GB" dirty="0" smtClean="0"/>
              <a:t> - </a:t>
            </a:r>
            <a:r>
              <a:rPr lang="en-GB" sz="2800" dirty="0"/>
              <a:t>is a legal </a:t>
            </a:r>
            <a:r>
              <a:rPr lang="en-GB" sz="2800" dirty="0" smtClean="0"/>
              <a:t>term </a:t>
            </a:r>
            <a:r>
              <a:rPr lang="en-GB" sz="2800" dirty="0"/>
              <a:t>which refers to </a:t>
            </a:r>
            <a:r>
              <a:rPr lang="en-GB" sz="2800" dirty="0" smtClean="0"/>
              <a:t>thoughts and ideas </a:t>
            </a:r>
            <a:r>
              <a:rPr lang="en-GB" sz="2800" dirty="0"/>
              <a:t>for which exclusive rights are </a:t>
            </a:r>
            <a:r>
              <a:rPr lang="en-GB" sz="2800" dirty="0" smtClean="0"/>
              <a:t>recognised. </a:t>
            </a:r>
            <a:r>
              <a:rPr lang="en-GB" sz="2800" dirty="0"/>
              <a:t>Under intellectual property law, owners are granted certain exclusive rights to a variety of intangible assets, such as musical, literary, and artistic </a:t>
            </a:r>
            <a:r>
              <a:rPr lang="en-GB" sz="2800" dirty="0" smtClean="0"/>
              <a:t>works, </a:t>
            </a:r>
            <a:r>
              <a:rPr lang="en-GB" sz="2800" dirty="0"/>
              <a:t>discoveries and </a:t>
            </a:r>
            <a:r>
              <a:rPr lang="en-GB" sz="2800" dirty="0" smtClean="0"/>
              <a:t>inventions, </a:t>
            </a:r>
            <a:r>
              <a:rPr lang="en-GB" sz="2800" dirty="0"/>
              <a:t>and words, phrases, symbols, and designs. Common types of intellectual property rights include copyright, trademarks, patents, industrial design rights, trade dress, and in some jurisdictions trade secrets</a:t>
            </a:r>
            <a:r>
              <a:rPr lang="en-GB" sz="2800" dirty="0" smtClean="0"/>
              <a:t>. Not all these rules apply outside Europe and not every country abides by these terms.</a:t>
            </a:r>
          </a:p>
        </p:txBody>
      </p:sp>
      <p:sp>
        <p:nvSpPr>
          <p:cNvPr id="3" name="Title 2"/>
          <p:cNvSpPr>
            <a:spLocks noGrp="1"/>
          </p:cNvSpPr>
          <p:nvPr>
            <p:ph type="title"/>
          </p:nvPr>
        </p:nvSpPr>
        <p:spPr/>
        <p:txBody>
          <a:bodyPr>
            <a:normAutofit/>
          </a:bodyPr>
          <a:lstStyle/>
          <a:p>
            <a:r>
              <a:rPr lang="en-GB" sz="2400" dirty="0"/>
              <a:t>LO4 Be able to create and modify graphic images to meet user requirements </a:t>
            </a:r>
            <a:r>
              <a:rPr lang="en-GB" sz="2400" dirty="0" smtClean="0"/>
              <a:t>– Legal implications</a:t>
            </a:r>
            <a:endParaRPr lang="en-GB" sz="2400" dirty="0"/>
          </a:p>
        </p:txBody>
      </p:sp>
    </p:spTree>
    <p:extLst>
      <p:ext uri="{BB962C8B-B14F-4D97-AF65-F5344CB8AC3E}">
        <p14:creationId xmlns:p14="http://schemas.microsoft.com/office/powerpoint/2010/main" val="17544983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6758126" cy="5472607"/>
          </a:xfrm>
        </p:spPr>
        <p:txBody>
          <a:bodyPr>
            <a:normAutofit fontScale="55000" lnSpcReduction="20000"/>
          </a:bodyPr>
          <a:lstStyle/>
          <a:p>
            <a:r>
              <a:rPr lang="en-GB" b="1" dirty="0" smtClean="0"/>
              <a:t>Photo permissions </a:t>
            </a:r>
            <a:r>
              <a:rPr lang="en-GB" dirty="0" smtClean="0"/>
              <a:t>– </a:t>
            </a:r>
            <a:r>
              <a:rPr lang="en-GB" dirty="0"/>
              <a:t>Photography tends to be protected by the law through copyright and moral </a:t>
            </a:r>
            <a:r>
              <a:rPr lang="en-GB" dirty="0" smtClean="0"/>
              <a:t>rights but </a:t>
            </a:r>
            <a:r>
              <a:rPr lang="en-GB" dirty="0"/>
              <a:t>Photography tends to be restricted by the law through miscellaneous criminal </a:t>
            </a:r>
            <a:r>
              <a:rPr lang="en-GB" dirty="0" smtClean="0"/>
              <a:t>offenses, E.g. Publishing </a:t>
            </a:r>
            <a:r>
              <a:rPr lang="en-GB" dirty="0"/>
              <a:t>certain photographs can be restricted by privacy </a:t>
            </a:r>
            <a:r>
              <a:rPr lang="en-GB" dirty="0" smtClean="0"/>
              <a:t>law.</a:t>
            </a:r>
          </a:p>
          <a:p>
            <a:r>
              <a:rPr lang="en-GB" dirty="0" smtClean="0"/>
              <a:t>Photography </a:t>
            </a:r>
            <a:r>
              <a:rPr lang="en-GB" dirty="0"/>
              <a:t>of certain subject matter can be generally restricted in the interests of public morality and the protection of children. </a:t>
            </a:r>
            <a:r>
              <a:rPr lang="en-GB" dirty="0" smtClean="0"/>
              <a:t>Generally under UK </a:t>
            </a:r>
            <a:r>
              <a:rPr lang="en-GB" dirty="0"/>
              <a:t>law </a:t>
            </a:r>
            <a:r>
              <a:rPr lang="en-GB" dirty="0" smtClean="0"/>
              <a:t>one </a:t>
            </a:r>
            <a:r>
              <a:rPr lang="en-GB" dirty="0"/>
              <a:t>cannot prevent photography of private property from a public place, and in general the right to take photographs on private land upon which permission has been obtained is similarly </a:t>
            </a:r>
            <a:r>
              <a:rPr lang="en-GB" dirty="0" smtClean="0"/>
              <a:t>unrestricted.</a:t>
            </a:r>
          </a:p>
          <a:p>
            <a:r>
              <a:rPr lang="en-GB" dirty="0" smtClean="0"/>
              <a:t>However</a:t>
            </a:r>
            <a:r>
              <a:rPr lang="en-GB" dirty="0"/>
              <a:t>, landowners are permitted to impose any conditions they wish upon entry to a property, such as forbidding or restricting photography. </a:t>
            </a:r>
            <a:r>
              <a:rPr lang="en-GB" dirty="0" smtClean="0"/>
              <a:t>Similarly permission to photograph for advertising purposes can be restricted. Generally there is a lot of overlap with other laws that restrict the use of images such as the Indecency And Public Order Act.</a:t>
            </a:r>
          </a:p>
          <a:p>
            <a:r>
              <a:rPr lang="en-GB" b="1" dirty="0" smtClean="0"/>
              <a:t>Releases </a:t>
            </a:r>
            <a:r>
              <a:rPr lang="en-GB" b="1" dirty="0"/>
              <a:t>(model releases, location </a:t>
            </a:r>
            <a:r>
              <a:rPr lang="en-GB" b="1" dirty="0" smtClean="0"/>
              <a:t>permissions)</a:t>
            </a:r>
            <a:r>
              <a:rPr lang="en-GB" dirty="0" smtClean="0"/>
              <a:t> -  When a photograph is taken other rules can stull apply, models can ask for rights on preview if it can affect their career, permission from parents for the use of children in photographs, permission for the use of buildings in photos for backdrops if the image demeans the purpose of the building. See </a:t>
            </a:r>
            <a:r>
              <a:rPr lang="en-GB" dirty="0" smtClean="0">
                <a:hlinkClick r:id="rId2"/>
              </a:rPr>
              <a:t>article</a:t>
            </a:r>
            <a:r>
              <a:rPr lang="en-GB" dirty="0" smtClean="0"/>
              <a:t>.</a:t>
            </a:r>
          </a:p>
          <a:p>
            <a:r>
              <a:rPr lang="en-GB" b="1" dirty="0" smtClean="0"/>
              <a:t>P6.1 </a:t>
            </a:r>
            <a:r>
              <a:rPr lang="en-GB" dirty="0" smtClean="0"/>
              <a:t>– </a:t>
            </a:r>
            <a:r>
              <a:rPr lang="en-GB" b="1" dirty="0" smtClean="0"/>
              <a:t>Task 14 </a:t>
            </a:r>
            <a:r>
              <a:rPr lang="en-GB" b="1" dirty="0"/>
              <a:t>– </a:t>
            </a:r>
            <a:r>
              <a:rPr lang="en-GB" dirty="0" smtClean="0"/>
              <a:t>Describe the legal Implications restricting Image use and discuss the legal issues involved in the production of your Images.</a:t>
            </a:r>
          </a:p>
          <a:p>
            <a:endParaRPr lang="en-GB" dirty="0" smtClean="0"/>
          </a:p>
          <a:p>
            <a:endParaRPr lang="en-GB" dirty="0"/>
          </a:p>
        </p:txBody>
      </p:sp>
      <p:sp>
        <p:nvSpPr>
          <p:cNvPr id="3" name="Title 2"/>
          <p:cNvSpPr>
            <a:spLocks noGrp="1"/>
          </p:cNvSpPr>
          <p:nvPr>
            <p:ph type="title"/>
          </p:nvPr>
        </p:nvSpPr>
        <p:spPr/>
        <p:txBody>
          <a:bodyPr>
            <a:normAutofit/>
          </a:bodyPr>
          <a:lstStyle/>
          <a:p>
            <a:r>
              <a:rPr lang="en-GB" sz="2400" dirty="0"/>
              <a:t>LO4 Be able to create and modify graphic images to meet user requirements </a:t>
            </a:r>
            <a:r>
              <a:rPr lang="en-GB" sz="2400" dirty="0" smtClean="0"/>
              <a:t>– Legal implications</a:t>
            </a:r>
            <a:endParaRPr lang="en-GB" sz="2400" dirty="0"/>
          </a:p>
        </p:txBody>
      </p:sp>
      <p:pic>
        <p:nvPicPr>
          <p:cNvPr id="2050" name="Picture 2" descr="Manchester Cathedr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944" y="836712"/>
            <a:ext cx="1933575" cy="2667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dailymail.co.uk/i/pix/2013/04/05/article-2304374-191A709A000005DC-693_306x661.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0944" y="3645024"/>
            <a:ext cx="1936885" cy="2667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96306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124744"/>
            <a:ext cx="8712968" cy="6192688"/>
          </a:xfrm>
        </p:spPr>
        <p:txBody>
          <a:bodyPr>
            <a:normAutofit/>
          </a:bodyPr>
          <a:lstStyle/>
          <a:p>
            <a:pPr marL="0" indent="0">
              <a:lnSpc>
                <a:spcPct val="120000"/>
              </a:lnSpc>
              <a:buNone/>
            </a:pPr>
            <a:r>
              <a:rPr lang="en-GB" sz="1800" dirty="0" smtClean="0"/>
              <a:t>Just buying a book, CD, video or computer program does not give you the right to make copies (even for private use) or play or show them in public. The right to do these things generally belongs to the copyright owner, so you will need their permission to use their material. </a:t>
            </a:r>
          </a:p>
          <a:p>
            <a:pPr marL="0" indent="0">
              <a:lnSpc>
                <a:spcPct val="120000"/>
              </a:lnSpc>
              <a:buNone/>
            </a:pPr>
            <a:r>
              <a:rPr lang="en-GB" sz="1800" b="1" dirty="0"/>
              <a:t>Copyrighted images versus copyright free images </a:t>
            </a:r>
            <a:r>
              <a:rPr lang="en-GB" sz="1800" dirty="0"/>
              <a:t>– They say free stuff is worth every penny you pay for it. The internet is full of images, every picture you could want, who would notice if you took it. Copyright is the second most important and quoted law in ICT, the one that is breached the most and one that is considered thin in terms of prosecution and effect.</a:t>
            </a:r>
          </a:p>
          <a:p>
            <a:pPr marL="0" indent="0">
              <a:lnSpc>
                <a:spcPct val="120000"/>
              </a:lnSpc>
              <a:buNone/>
            </a:pPr>
            <a:endParaRPr lang="en-GB" sz="1800" dirty="0" smtClean="0"/>
          </a:p>
          <a:p>
            <a:pPr marL="0" indent="0">
              <a:lnSpc>
                <a:spcPct val="120000"/>
              </a:lnSpc>
              <a:buNone/>
            </a:pPr>
            <a:r>
              <a:rPr lang="en-GB" sz="1800" b="1" dirty="0" smtClean="0"/>
              <a:t>P6.2</a:t>
            </a:r>
            <a:r>
              <a:rPr lang="en-GB" sz="1800" dirty="0" smtClean="0"/>
              <a:t> – </a:t>
            </a:r>
            <a:r>
              <a:rPr lang="en-GB" sz="1800" b="1" dirty="0"/>
              <a:t>Task </a:t>
            </a:r>
            <a:r>
              <a:rPr lang="en-GB" sz="1800" b="1" dirty="0" smtClean="0"/>
              <a:t>15 </a:t>
            </a:r>
            <a:r>
              <a:rPr lang="en-GB" sz="1800" b="1" dirty="0"/>
              <a:t>– </a:t>
            </a:r>
            <a:r>
              <a:rPr lang="en-GB" sz="1800" dirty="0" smtClean="0"/>
              <a:t>Describe the intention of the Copyright Act and describe the risks and the measures you need to take to prevent illegal use of resources.</a:t>
            </a:r>
          </a:p>
        </p:txBody>
      </p:sp>
      <p:sp>
        <p:nvSpPr>
          <p:cNvPr id="2" name="Title 1"/>
          <p:cNvSpPr>
            <a:spLocks noGrp="1"/>
          </p:cNvSpPr>
          <p:nvPr>
            <p:ph type="title"/>
          </p:nvPr>
        </p:nvSpPr>
        <p:spPr>
          <a:xfrm>
            <a:off x="0" y="260648"/>
            <a:ext cx="9144000" cy="504056"/>
          </a:xfrm>
        </p:spPr>
        <p:txBody>
          <a:bodyPr>
            <a:noAutofit/>
          </a:bodyPr>
          <a:lstStyle/>
          <a:p>
            <a:r>
              <a:rPr lang="en-GB" sz="2400" dirty="0"/>
              <a:t>LO4 Be able to create and modify graphic images to meet user requirements – Legal implications</a:t>
            </a:r>
            <a:endParaRPr lang="en-US" sz="2400" dirty="0"/>
          </a:p>
        </p:txBody>
      </p:sp>
      <p:graphicFrame>
        <p:nvGraphicFramePr>
          <p:cNvPr id="23" name="Table 22"/>
          <p:cNvGraphicFramePr>
            <a:graphicFrameLocks noGrp="1"/>
          </p:cNvGraphicFramePr>
          <p:nvPr>
            <p:extLst>
              <p:ext uri="{D42A27DB-BD31-4B8C-83A1-F6EECF244321}">
                <p14:modId xmlns:p14="http://schemas.microsoft.com/office/powerpoint/2010/main" val="2168585215"/>
              </p:ext>
            </p:extLst>
          </p:nvPr>
        </p:nvGraphicFramePr>
        <p:xfrm>
          <a:off x="1835696" y="5949280"/>
          <a:ext cx="5015880" cy="370840"/>
        </p:xfrm>
        <a:graphic>
          <a:graphicData uri="http://schemas.openxmlformats.org/drawingml/2006/table">
            <a:tbl>
              <a:tblPr firstRow="1" bandRow="1">
                <a:tableStyleId>{5C22544A-7EE6-4342-B048-85BDC9FD1C3A}</a:tableStyleId>
              </a:tblPr>
              <a:tblGrid>
                <a:gridCol w="2507940"/>
                <a:gridCol w="2507940"/>
              </a:tblGrid>
              <a:tr h="370840">
                <a:tc>
                  <a:txBody>
                    <a:bodyPr/>
                    <a:lstStyle/>
                    <a:p>
                      <a:pPr marL="713232" lvl="1" indent="-457200" algn="ctr"/>
                      <a:r>
                        <a:rPr lang="en-GB" sz="1800" dirty="0" smtClean="0">
                          <a:solidFill>
                            <a:schemeClr val="tx1"/>
                          </a:solidFill>
                          <a:latin typeface="Calibri" pitchFamily="34" charset="0"/>
                          <a:cs typeface="Calibri" pitchFamily="34" charset="0"/>
                        </a:rPr>
                        <a:t>What is it?</a:t>
                      </a:r>
                    </a:p>
                  </a:txBody>
                  <a:tcPr>
                    <a:solidFill>
                      <a:schemeClr val="tx2">
                        <a:lumMod val="20000"/>
                        <a:lumOff val="80000"/>
                      </a:schemeClr>
                    </a:solidFill>
                  </a:tcPr>
                </a:tc>
                <a:tc>
                  <a:txBody>
                    <a:bodyPr/>
                    <a:lstStyle/>
                    <a:p>
                      <a:pPr algn="ctr"/>
                      <a:r>
                        <a:rPr lang="en-GB" sz="1800" dirty="0" smtClean="0">
                          <a:solidFill>
                            <a:schemeClr val="tx1"/>
                          </a:solidFill>
                          <a:latin typeface="Calibri" pitchFamily="34" charset="0"/>
                          <a:cs typeface="Calibri" pitchFamily="34" charset="0"/>
                        </a:rPr>
                        <a:t>Adhering to Legislation</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160146514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80728"/>
            <a:ext cx="8712968" cy="5445224"/>
          </a:xfrm>
        </p:spPr>
        <p:txBody>
          <a:bodyPr>
            <a:noAutofit/>
          </a:bodyPr>
          <a:lstStyle/>
          <a:p>
            <a:pPr marL="0" indent="0">
              <a:buNone/>
            </a:pPr>
            <a:r>
              <a:rPr lang="en-GB" sz="1800" b="1" dirty="0" smtClean="0"/>
              <a:t>What is protected by copyright? </a:t>
            </a:r>
          </a:p>
          <a:p>
            <a:pPr marL="0" indent="0">
              <a:buNone/>
            </a:pPr>
            <a:r>
              <a:rPr lang="en-GB" sz="1600" dirty="0" smtClean="0"/>
              <a:t>Copyright protects original literary, dramatic, musical and artistic works, published editions of works, sound recordings (including CDs), films (including videos and DVDs) and broadcasts. The creator of the material has the right to control the way their work can be used. Their rights cover such things as: </a:t>
            </a:r>
          </a:p>
          <a:p>
            <a:pPr marL="0" indent="0">
              <a:buNone/>
            </a:pPr>
            <a:endParaRPr lang="en-GB" sz="1600" dirty="0"/>
          </a:p>
          <a:p>
            <a:pPr marL="0" indent="0">
              <a:buNone/>
            </a:pPr>
            <a:endParaRPr lang="en-GB" sz="1100" dirty="0" smtClean="0"/>
          </a:p>
          <a:p>
            <a:pPr marL="0" indent="0">
              <a:buNone/>
            </a:pPr>
            <a:endParaRPr lang="en-GB" sz="1100" dirty="0" smtClean="0"/>
          </a:p>
          <a:p>
            <a:pPr marL="0" indent="0">
              <a:buNone/>
            </a:pPr>
            <a:endParaRPr lang="en-GB" sz="1100" dirty="0" smtClean="0"/>
          </a:p>
          <a:p>
            <a:pPr marL="0" indent="0">
              <a:buNone/>
            </a:pPr>
            <a:endParaRPr lang="en-GB" sz="1600" dirty="0" smtClean="0"/>
          </a:p>
          <a:p>
            <a:pPr marL="0" indent="0">
              <a:buNone/>
            </a:pPr>
            <a:r>
              <a:rPr lang="en-GB" sz="1600" dirty="0" smtClean="0"/>
              <a:t>So copyright is a type of ‘intellectual property’ and, like physical property, cannot usually be used without the owner’s permission. </a:t>
            </a:r>
          </a:p>
          <a:p>
            <a:pPr marL="0" indent="0">
              <a:buNone/>
            </a:pPr>
            <a:endParaRPr lang="en-GB" sz="1600" dirty="0" smtClean="0"/>
          </a:p>
          <a:p>
            <a:pPr marL="0" indent="0">
              <a:buNone/>
            </a:pPr>
            <a:r>
              <a:rPr lang="en-GB" sz="1800" b="1" dirty="0" smtClean="0"/>
              <a:t>What about computer programs and material stored in computers? </a:t>
            </a:r>
          </a:p>
          <a:p>
            <a:pPr marL="0" indent="0">
              <a:buNone/>
            </a:pPr>
            <a:r>
              <a:rPr lang="en-GB" sz="1600" dirty="0" smtClean="0"/>
              <a:t>A computer program is protected as a literary work. </a:t>
            </a:r>
          </a:p>
          <a:p>
            <a:pPr marL="342900" indent="-342900">
              <a:buFont typeface="Wingdings" pitchFamily="2" charset="2"/>
              <a:buChar char="ü"/>
            </a:pPr>
            <a:r>
              <a:rPr lang="en-GB" sz="1600" dirty="0" smtClean="0"/>
              <a:t>Converting a program into or between computer languages and codes counts as ‘adapting’ a work </a:t>
            </a:r>
          </a:p>
          <a:p>
            <a:pPr marL="361950" indent="-361950">
              <a:buFont typeface="Wingdings" pitchFamily="2" charset="2"/>
              <a:buChar char="ü"/>
            </a:pPr>
            <a:r>
              <a:rPr lang="en-GB" sz="1600" dirty="0" smtClean="0"/>
              <a:t>Storing any work in a computer involves ‘copying’ the work</a:t>
            </a:r>
          </a:p>
          <a:p>
            <a:pPr marL="361950" indent="-361950">
              <a:buFont typeface="Wingdings" pitchFamily="2" charset="2"/>
              <a:buChar char="ü"/>
            </a:pPr>
            <a:r>
              <a:rPr lang="en-GB" sz="1600" dirty="0" smtClean="0"/>
              <a:t>Running a computer program or displaying work on a VDU will usually involve ‘copying’</a:t>
            </a:r>
          </a:p>
          <a:p>
            <a:pPr marL="0" indent="0">
              <a:buNone/>
            </a:pPr>
            <a:endParaRPr lang="en-GB" sz="1600" dirty="0" smtClean="0"/>
          </a:p>
        </p:txBody>
      </p:sp>
      <p:graphicFrame>
        <p:nvGraphicFramePr>
          <p:cNvPr id="9" name="Table 8"/>
          <p:cNvGraphicFramePr>
            <a:graphicFrameLocks noGrp="1"/>
          </p:cNvGraphicFramePr>
          <p:nvPr>
            <p:extLst>
              <p:ext uri="{D42A27DB-BD31-4B8C-83A1-F6EECF244321}">
                <p14:modId xmlns:p14="http://schemas.microsoft.com/office/powerpoint/2010/main" val="1335348947"/>
              </p:ext>
            </p:extLst>
          </p:nvPr>
        </p:nvGraphicFramePr>
        <p:xfrm>
          <a:off x="179512" y="2484120"/>
          <a:ext cx="8784978" cy="944880"/>
        </p:xfrm>
        <a:graphic>
          <a:graphicData uri="http://schemas.openxmlformats.org/drawingml/2006/table">
            <a:tbl>
              <a:tblPr firstRow="1" bandRow="1">
                <a:tableStyleId>{5C22544A-7EE6-4342-B048-85BDC9FD1C3A}</a:tableStyleId>
              </a:tblPr>
              <a:tblGrid>
                <a:gridCol w="1464163"/>
                <a:gridCol w="1464163"/>
                <a:gridCol w="1464163"/>
                <a:gridCol w="1464163"/>
                <a:gridCol w="1464163"/>
                <a:gridCol w="1464163"/>
              </a:tblGrid>
              <a:tr h="370840">
                <a:tc>
                  <a:txBody>
                    <a:bodyPr/>
                    <a:lstStyle/>
                    <a:p>
                      <a:pPr algn="ctr"/>
                      <a:r>
                        <a:rPr lang="en-GB" sz="1400" dirty="0" smtClean="0">
                          <a:solidFill>
                            <a:schemeClr val="tx1"/>
                          </a:solidFill>
                          <a:latin typeface="Calibri" pitchFamily="34" charset="0"/>
                          <a:cs typeface="Calibri" pitchFamily="34" charset="0"/>
                        </a:rPr>
                        <a:t>Copying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Adapting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Distributing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Communicating through Electronic means to the Public</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Renting or Lending Copies to the Public </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Performing in Public</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27" name="Title 1"/>
          <p:cNvSpPr txBox="1">
            <a:spLocks/>
          </p:cNvSpPr>
          <p:nvPr/>
        </p:nvSpPr>
        <p:spPr>
          <a:xfrm>
            <a:off x="0" y="260648"/>
            <a:ext cx="9144000"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smtClean="0"/>
              <a:t>LO4 Be able to create and modify graphic images to meet user requirements – Legal implications</a:t>
            </a:r>
            <a:endParaRPr lang="en-US" sz="2400" dirty="0"/>
          </a:p>
        </p:txBody>
      </p:sp>
    </p:spTree>
    <p:extLst>
      <p:ext uri="{BB962C8B-B14F-4D97-AF65-F5344CB8AC3E}">
        <p14:creationId xmlns:p14="http://schemas.microsoft.com/office/powerpoint/2010/main" val="15244075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80728"/>
            <a:ext cx="8784976" cy="5445224"/>
          </a:xfrm>
        </p:spPr>
        <p:txBody>
          <a:bodyPr>
            <a:noAutofit/>
          </a:bodyPr>
          <a:lstStyle/>
          <a:p>
            <a:pPr marL="0" indent="0">
              <a:buNone/>
            </a:pPr>
            <a:r>
              <a:rPr lang="en-GB" sz="1800" b="1" dirty="0" smtClean="0"/>
              <a:t>Is material on the internet protected by copyright? </a:t>
            </a:r>
          </a:p>
          <a:p>
            <a:pPr marL="0" indent="0">
              <a:buNone/>
            </a:pPr>
            <a:r>
              <a:rPr lang="en-GB" sz="1600" dirty="0" smtClean="0"/>
              <a:t>Copyright material sent over the internet or stored on web servers will usually be protected in the same way as material recorded on other media. </a:t>
            </a:r>
          </a:p>
          <a:p>
            <a:pPr marL="342900" indent="-342900">
              <a:buFont typeface="Wingdings" pitchFamily="2" charset="2"/>
              <a:buChar char="ü"/>
            </a:pPr>
            <a:r>
              <a:rPr lang="en-GB" sz="1600" dirty="0" smtClean="0"/>
              <a:t>So if you want to put copyright material on the internet to distribute or download copyright material that others have put on the internet, you will need to make sure that you have permission from the people who own the rights in the material</a:t>
            </a:r>
          </a:p>
          <a:p>
            <a:endParaRPr lang="en-GB" sz="1600" b="1" dirty="0" smtClean="0"/>
          </a:p>
          <a:p>
            <a:pPr marL="0" indent="0">
              <a:buNone/>
            </a:pPr>
            <a:r>
              <a:rPr lang="en-GB" sz="1800" b="1" dirty="0" smtClean="0"/>
              <a:t>Does copyright have to be registered? </a:t>
            </a:r>
          </a:p>
          <a:p>
            <a:pPr marL="0" indent="0">
              <a:buNone/>
            </a:pPr>
            <a:r>
              <a:rPr lang="en-GB" sz="1600" dirty="0" smtClean="0"/>
              <a:t>Copyright protection in the UK is automatic </a:t>
            </a:r>
            <a:r>
              <a:rPr lang="en-GB" sz="1600" dirty="0" smtClean="0">
                <a:sym typeface="Wingdings" pitchFamily="2" charset="2"/>
              </a:rPr>
              <a:t> NO</a:t>
            </a:r>
            <a:r>
              <a:rPr lang="en-GB" sz="1600" dirty="0" smtClean="0"/>
              <a:t> registration system (NO </a:t>
            </a:r>
            <a:r>
              <a:rPr lang="en-GB" sz="1600" b="1" i="1" dirty="0" smtClean="0"/>
              <a:t>forms </a:t>
            </a:r>
            <a:r>
              <a:rPr lang="en-GB" sz="1600" dirty="0" smtClean="0"/>
              <a:t>to complete and NO </a:t>
            </a:r>
            <a:r>
              <a:rPr lang="en-GB" sz="1600" b="1" i="1" dirty="0" smtClean="0"/>
              <a:t>fees </a:t>
            </a:r>
            <a:r>
              <a:rPr lang="en-GB" sz="1600" dirty="0" smtClean="0"/>
              <a:t>to pay)</a:t>
            </a:r>
          </a:p>
          <a:p>
            <a:pPr marL="0" indent="0">
              <a:buNone/>
            </a:pPr>
            <a:endParaRPr lang="en-GB" sz="1600" dirty="0" smtClean="0"/>
          </a:p>
          <a:p>
            <a:pPr marL="0" indent="0">
              <a:buNone/>
            </a:pPr>
            <a:r>
              <a:rPr lang="en-GB" sz="1800" b="1" dirty="0" smtClean="0"/>
              <a:t>Does work have to be marked to claim copyright? </a:t>
            </a:r>
          </a:p>
          <a:p>
            <a:pPr marL="0" indent="0">
              <a:buNone/>
            </a:pPr>
            <a:r>
              <a:rPr lang="en-GB" sz="1600" dirty="0" smtClean="0"/>
              <a:t>In some countries you must mark the work with the international © mark followed by the creator’s name and the year of creation. (Additional information could be included such as how far you are happy for others to use your copyright material without permission)</a:t>
            </a:r>
          </a:p>
          <a:p>
            <a:pPr marL="361950" indent="-361950">
              <a:buFont typeface="Wingdings" pitchFamily="2" charset="2"/>
              <a:buChar char="ü"/>
            </a:pPr>
            <a:r>
              <a:rPr lang="en-GB" sz="1600" dirty="0" smtClean="0"/>
              <a:t>Not necessary in the UK, but helps if action is taken when copyrighted materials is used without required permission.</a:t>
            </a:r>
          </a:p>
        </p:txBody>
      </p:sp>
      <p:sp>
        <p:nvSpPr>
          <p:cNvPr id="27" name="Title 1"/>
          <p:cNvSpPr txBox="1">
            <a:spLocks/>
          </p:cNvSpPr>
          <p:nvPr/>
        </p:nvSpPr>
        <p:spPr>
          <a:xfrm>
            <a:off x="0" y="260648"/>
            <a:ext cx="9144000"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smtClean="0"/>
              <a:t>LO4 Be able to create and modify graphic images to meet user requirements – Legal implications</a:t>
            </a:r>
            <a:endParaRPr lang="en-US" sz="2400" dirty="0"/>
          </a:p>
        </p:txBody>
      </p:sp>
    </p:spTree>
    <p:extLst>
      <p:ext uri="{BB962C8B-B14F-4D97-AF65-F5344CB8AC3E}">
        <p14:creationId xmlns:p14="http://schemas.microsoft.com/office/powerpoint/2010/main" val="347617913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1" y="980728"/>
            <a:ext cx="8784977" cy="5445224"/>
          </a:xfrm>
        </p:spPr>
        <p:txBody>
          <a:bodyPr>
            <a:noAutofit/>
          </a:bodyPr>
          <a:lstStyle/>
          <a:p>
            <a:pPr marL="269875" indent="-255588"/>
            <a:r>
              <a:rPr lang="en-GB" sz="1600" dirty="0" smtClean="0"/>
              <a:t>Why is it important to </a:t>
            </a:r>
            <a:r>
              <a:rPr lang="en-GB" sz="1600" b="1" dirty="0" smtClean="0"/>
              <a:t>acknowledge</a:t>
            </a:r>
            <a:r>
              <a:rPr lang="en-GB" sz="1600" dirty="0" smtClean="0"/>
              <a:t> where </a:t>
            </a:r>
            <a:br>
              <a:rPr lang="en-GB" sz="1600" dirty="0" smtClean="0"/>
            </a:br>
            <a:r>
              <a:rPr lang="en-GB" sz="1600" dirty="0" smtClean="0"/>
              <a:t>information comes from and who will know. All </a:t>
            </a:r>
            <a:br>
              <a:rPr lang="en-GB" sz="1600" dirty="0" smtClean="0"/>
            </a:br>
            <a:r>
              <a:rPr lang="en-GB" sz="1600" dirty="0" smtClean="0"/>
              <a:t>books need to acknowledge their sources as a </a:t>
            </a:r>
            <a:br>
              <a:rPr lang="en-GB" sz="1600" dirty="0" smtClean="0"/>
            </a:br>
            <a:r>
              <a:rPr lang="en-GB" sz="1600" dirty="0" smtClean="0"/>
              <a:t>matter of principle to show the information is from </a:t>
            </a:r>
            <a:br>
              <a:rPr lang="en-GB" sz="1600" dirty="0" smtClean="0"/>
            </a:br>
            <a:r>
              <a:rPr lang="en-GB" sz="1600" dirty="0" smtClean="0"/>
              <a:t>somewhere reputable. There are two sources of </a:t>
            </a:r>
            <a:br>
              <a:rPr lang="en-GB" sz="1600" dirty="0" smtClean="0"/>
            </a:br>
            <a:r>
              <a:rPr lang="en-GB" sz="1600" dirty="0" smtClean="0"/>
              <a:t>information, primary and secondary, primary is things you know and use, secondary is other peoples work.</a:t>
            </a:r>
          </a:p>
          <a:p>
            <a:pPr marL="269875" indent="-255588"/>
            <a:r>
              <a:rPr lang="en-GB" sz="1600" dirty="0" smtClean="0"/>
              <a:t>At university level this is vital, primary sources of information are the direct link to written material, the original thoughts, the first of their kind, secondary sources are those who wrote about those sources.</a:t>
            </a:r>
          </a:p>
          <a:p>
            <a:pPr marL="269875" indent="-255588"/>
            <a:r>
              <a:rPr lang="en-GB" sz="1600" dirty="0" smtClean="0"/>
              <a:t>People who make images, write text etc. often appreciate being acknowledged as the originator of the source, it can fund them, lead to more business etc.</a:t>
            </a:r>
          </a:p>
          <a:p>
            <a:pPr marL="269875" indent="-255588"/>
            <a:r>
              <a:rPr lang="en-GB" sz="1600" b="1" dirty="0" smtClean="0"/>
              <a:t>Reference sources</a:t>
            </a:r>
            <a:r>
              <a:rPr lang="en-GB" sz="1600" dirty="0"/>
              <a:t> </a:t>
            </a:r>
            <a:r>
              <a:rPr lang="en-GB" sz="1600" dirty="0" smtClean="0"/>
              <a:t>– referencing is good practice, it allows a company to see where the material comes from, it shows that the information is genuine, it allows the user to find the original work and read more. References are written is different ways, good practice is to refer to the Author first, then Book, then Publisher, then Date and Reprint Number, then Page Number. This is the expectation.</a:t>
            </a:r>
          </a:p>
          <a:p>
            <a:pPr marL="269875" indent="-255588"/>
            <a:r>
              <a:rPr lang="en-GB" sz="1600" b="1" dirty="0" smtClean="0"/>
              <a:t>P6.3</a:t>
            </a:r>
            <a:r>
              <a:rPr lang="en-GB" sz="1600" dirty="0" smtClean="0"/>
              <a:t> </a:t>
            </a:r>
            <a:r>
              <a:rPr lang="en-GB" sz="1600" dirty="0"/>
              <a:t>– </a:t>
            </a:r>
            <a:r>
              <a:rPr lang="en-GB" sz="1600" b="1" dirty="0"/>
              <a:t>Task </a:t>
            </a:r>
            <a:r>
              <a:rPr lang="en-GB" sz="1600" b="1" dirty="0" smtClean="0"/>
              <a:t>16 </a:t>
            </a:r>
            <a:r>
              <a:rPr lang="en-GB" sz="1600" b="1" dirty="0"/>
              <a:t>– </a:t>
            </a:r>
            <a:r>
              <a:rPr lang="en-GB" sz="1600" dirty="0" smtClean="0"/>
              <a:t>Describe </a:t>
            </a:r>
            <a:r>
              <a:rPr lang="en-GB" sz="1600" dirty="0"/>
              <a:t>the </a:t>
            </a:r>
            <a:r>
              <a:rPr lang="en-GB" sz="1600" dirty="0" smtClean="0"/>
              <a:t>purpose of acknowledging and referencing materials and how it would benefit your company with the chosen use of image sources.</a:t>
            </a:r>
            <a:endParaRPr lang="en-GB" sz="1600" dirty="0"/>
          </a:p>
        </p:txBody>
      </p:sp>
      <p:sp>
        <p:nvSpPr>
          <p:cNvPr id="27" name="Title 1"/>
          <p:cNvSpPr txBox="1">
            <a:spLocks/>
          </p:cNvSpPr>
          <p:nvPr/>
        </p:nvSpPr>
        <p:spPr>
          <a:xfrm>
            <a:off x="0" y="260648"/>
            <a:ext cx="9144000"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400" dirty="0" smtClean="0"/>
              <a:t>LO4 Be able to create and modify graphic images to meet user requirements – Acknowledging </a:t>
            </a:r>
            <a:r>
              <a:rPr lang="en-GB" sz="2400" dirty="0"/>
              <a:t>and reference sources</a:t>
            </a:r>
            <a:endParaRPr lang="en-US" sz="2400" dirty="0"/>
          </a:p>
        </p:txBody>
      </p:sp>
      <p:pic>
        <p:nvPicPr>
          <p:cNvPr id="3074" name="Picture 2" descr="http://i160.photobucket.com/albums/t161/aznpryde1/Screenshot4.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625" r="13583" b="64298"/>
          <a:stretch/>
        </p:blipFill>
        <p:spPr bwMode="auto">
          <a:xfrm>
            <a:off x="5943447" y="970162"/>
            <a:ext cx="3165057" cy="10906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854607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927170161"/>
              </p:ext>
            </p:extLst>
          </p:nvPr>
        </p:nvGraphicFramePr>
        <p:xfrm>
          <a:off x="250825" y="980728"/>
          <a:ext cx="8713663" cy="5444445"/>
        </p:xfrm>
        <a:graphic>
          <a:graphicData uri="http://schemas.openxmlformats.org/drawingml/2006/table">
            <a:tbl>
              <a:tblPr firstRow="1" bandRow="1">
                <a:tableStyleId>{5C22544A-7EE6-4342-B048-85BDC9FD1C3A}</a:tableStyleId>
              </a:tblPr>
              <a:tblGrid>
                <a:gridCol w="360730"/>
                <a:gridCol w="1800205"/>
                <a:gridCol w="504056"/>
                <a:gridCol w="2232248"/>
                <a:gridCol w="1872208"/>
                <a:gridCol w="1944216"/>
              </a:tblGrid>
              <a:tr h="1031071">
                <a:tc gridSpan="2">
                  <a:txBody>
                    <a:bodyPr/>
                    <a:lstStyle/>
                    <a:p>
                      <a:r>
                        <a:rPr kumimoji="0" lang="en-GB" sz="1200" b="1" i="0" u="none" strike="noStrike" kern="1200" baseline="0" dirty="0" smtClean="0">
                          <a:solidFill>
                            <a:schemeClr val="lt1"/>
                          </a:solidFill>
                          <a:latin typeface="+mn-lt"/>
                          <a:ea typeface="+mn-ea"/>
                          <a:cs typeface="+mn-cs"/>
                        </a:rPr>
                        <a:t>Learning Outcome (LO)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learner will:</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Pass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assessment criteria are the pass requirements for this unit. </a:t>
                      </a:r>
                    </a:p>
                    <a:p>
                      <a:r>
                        <a:rPr kumimoji="0" lang="en-GB" sz="1200" b="0" i="0" u="none" strike="noStrike" kern="1200" baseline="0" dirty="0" smtClean="0">
                          <a:solidFill>
                            <a:schemeClr val="lt1"/>
                          </a:solidFill>
                          <a:latin typeface="+mn-lt"/>
                          <a:ea typeface="+mn-ea"/>
                          <a:cs typeface="+mn-cs"/>
                        </a:rPr>
                        <a:t>The learner can: </a:t>
                      </a:r>
                    </a:p>
                  </a:txBody>
                  <a:tcPr/>
                </a:tc>
                <a:tc hMerge="1">
                  <a:txBody>
                    <a:bodyPr/>
                    <a:lstStyle/>
                    <a:p>
                      <a:endParaRPr lang="en-GB"/>
                    </a:p>
                  </a:txBody>
                  <a:tcPr/>
                </a:tc>
                <a:tc>
                  <a:txBody>
                    <a:bodyPr/>
                    <a:lstStyle/>
                    <a:p>
                      <a:r>
                        <a:rPr kumimoji="0" lang="en-GB" sz="1200" b="1" i="0" u="none" strike="noStrike" kern="1200" baseline="0" dirty="0" smtClean="0">
                          <a:solidFill>
                            <a:schemeClr val="lt1"/>
                          </a:solidFill>
                          <a:latin typeface="+mn-lt"/>
                          <a:ea typeface="+mn-ea"/>
                          <a:cs typeface="+mn-cs"/>
                        </a:rPr>
                        <a:t>Merit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merit the evidence must show that, in addition to the pass criteria, the learner is able to: </a:t>
                      </a:r>
                    </a:p>
                  </a:txBody>
                  <a:tcPr/>
                </a:tc>
                <a:tc>
                  <a:txBody>
                    <a:bodyPr/>
                    <a:lstStyle/>
                    <a:p>
                      <a:r>
                        <a:rPr kumimoji="0" lang="en-GB" sz="1200" b="1" i="0" u="none" strike="noStrike" kern="1200" baseline="0" dirty="0" smtClean="0">
                          <a:solidFill>
                            <a:schemeClr val="lt1"/>
                          </a:solidFill>
                          <a:latin typeface="+mn-lt"/>
                          <a:ea typeface="+mn-ea"/>
                          <a:cs typeface="+mn-cs"/>
                        </a:rPr>
                        <a:t>Distinction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distinction the evidence must show that, in addition to the pass and merit criteria, the learner is able to: </a:t>
                      </a:r>
                    </a:p>
                  </a:txBody>
                  <a:tcPr/>
                </a:tc>
              </a:tr>
              <a:tr h="788640">
                <a:tc>
                  <a:txBody>
                    <a:bodyPr/>
                    <a:lstStyle/>
                    <a:p>
                      <a:r>
                        <a:rPr lang="en-GB" sz="1200" dirty="0" smtClean="0"/>
                        <a:t>1</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Know the hardware and software required to work with graphic images</a:t>
                      </a:r>
                    </a:p>
                  </a:txBody>
                  <a:tcPr/>
                </a:tc>
                <a:tc>
                  <a:txBody>
                    <a:bodyPr/>
                    <a:lstStyle/>
                    <a:p>
                      <a:r>
                        <a:rPr lang="en-GB" sz="1200" dirty="0" smtClean="0"/>
                        <a:t>P1</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Describe the hardware and software used to create and edit graphic images</a:t>
                      </a:r>
                    </a:p>
                  </a:txBody>
                  <a:tcPr/>
                </a:tc>
                <a:tc>
                  <a:txBody>
                    <a:bodyPr/>
                    <a:lstStyle/>
                    <a:p>
                      <a:endParaRPr lang="en-GB" sz="1200" dirty="0"/>
                    </a:p>
                  </a:txBody>
                  <a:tcPr/>
                </a:tc>
                <a:tc>
                  <a:txBody>
                    <a:bodyPr/>
                    <a:lstStyle/>
                    <a:p>
                      <a:endParaRPr lang="en-GB" sz="1200"/>
                    </a:p>
                  </a:txBody>
                  <a:tcPr/>
                </a:tc>
              </a:tr>
              <a:tr h="872445">
                <a:tc>
                  <a:txBody>
                    <a:bodyPr/>
                    <a:lstStyle/>
                    <a:p>
                      <a:r>
                        <a:rPr lang="en-GB" sz="1200" dirty="0" smtClean="0"/>
                        <a:t>2</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Understand types of graphic images and graphical file formats</a:t>
                      </a:r>
                    </a:p>
                  </a:txBody>
                  <a:tcPr/>
                </a:tc>
                <a:tc>
                  <a:txBody>
                    <a:bodyPr/>
                    <a:lstStyle/>
                    <a:p>
                      <a:r>
                        <a:rPr lang="en-GB" sz="1200" dirty="0" smtClean="0"/>
                        <a:t>P2</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Explain how different types of graphic images relate to file formats</a:t>
                      </a:r>
                    </a:p>
                  </a:txBody>
                  <a:tcPr/>
                </a:tc>
                <a:tc>
                  <a:txBody>
                    <a:bodyPr/>
                    <a:lstStyle/>
                    <a:p>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D1 Evaluate how different delivery mediums for graphics influence file formats</a:t>
                      </a:r>
                    </a:p>
                  </a:txBody>
                  <a:tcPr/>
                </a:tc>
              </a:tr>
              <a:tr h="613316">
                <a:tc>
                  <a:txBody>
                    <a:bodyPr/>
                    <a:lstStyle/>
                    <a:p>
                      <a:r>
                        <a:rPr lang="en-GB" sz="1200" dirty="0" smtClean="0"/>
                        <a:t>3</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Be able to use editing tools to edit and manipulate images</a:t>
                      </a:r>
                    </a:p>
                  </a:txBody>
                  <a:tcPr/>
                </a:tc>
                <a:tc>
                  <a:txBody>
                    <a:bodyPr/>
                    <a:lstStyle/>
                    <a:p>
                      <a:r>
                        <a:rPr lang="en-GB" sz="1200" dirty="0" smtClean="0"/>
                        <a:t>P3</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Demonstrate the use of editing tools to edit and manipulate images 	</a:t>
                      </a:r>
                    </a:p>
                  </a:txBody>
                  <a:tcPr/>
                </a:tc>
                <a:tc>
                  <a:txBody>
                    <a:bodyPr/>
                    <a:lstStyle/>
                    <a:p>
                      <a:r>
                        <a:rPr kumimoji="0" lang="en-GB" sz="1200" b="0" i="0" u="none" strike="noStrike" kern="1200" baseline="0" dirty="0" smtClean="0">
                          <a:solidFill>
                            <a:schemeClr val="dk1"/>
                          </a:solidFill>
                          <a:latin typeface="+mn-lt"/>
                          <a:ea typeface="+mn-ea"/>
                          <a:cs typeface="+mn-cs"/>
                        </a:rPr>
                        <a:t>M1 Use advanced editing tools to enhance images</a:t>
                      </a:r>
                    </a:p>
                  </a:txBody>
                  <a:tcPr/>
                </a:tc>
                <a:tc>
                  <a:txBody>
                    <a:bodyPr/>
                    <a:lstStyle/>
                    <a:p>
                      <a:endParaRPr lang="en-GB" sz="1200" dirty="0"/>
                    </a:p>
                  </a:txBody>
                  <a:tcPr/>
                </a:tc>
              </a:tr>
              <a:tr h="555192">
                <a:tc rowSpan="3">
                  <a:txBody>
                    <a:bodyPr/>
                    <a:lstStyle/>
                    <a:p>
                      <a:r>
                        <a:rPr lang="en-GB" sz="1200" dirty="0" smtClean="0"/>
                        <a:t>4</a:t>
                      </a:r>
                      <a:endParaRPr lang="en-GB" sz="1200" dirty="0"/>
                    </a:p>
                  </a:txBody>
                  <a:tcPr>
                    <a:solidFill>
                      <a:srgbClr val="FFC000"/>
                    </a:solidFill>
                  </a:tcPr>
                </a:tc>
                <a:tc rowSpan="3">
                  <a:txBody>
                    <a:bodyPr/>
                    <a:lstStyle/>
                    <a:p>
                      <a:r>
                        <a:rPr kumimoji="0" lang="en-GB" sz="1200" b="0" i="0" u="none" strike="noStrike" kern="1200" baseline="0" dirty="0" smtClean="0">
                          <a:solidFill>
                            <a:schemeClr val="dk1"/>
                          </a:solidFill>
                          <a:latin typeface="+mn-lt"/>
                          <a:ea typeface="+mn-ea"/>
                          <a:cs typeface="+mn-cs"/>
                        </a:rPr>
                        <a:t>Be able to create and modify graphic images to meet user requirements.</a:t>
                      </a:r>
                    </a:p>
                  </a:txBody>
                  <a:tcPr>
                    <a:solidFill>
                      <a:srgbClr val="FFC000"/>
                    </a:solidFill>
                  </a:tcPr>
                </a:tc>
                <a:tc>
                  <a:txBody>
                    <a:bodyPr/>
                    <a:lstStyle/>
                    <a:p>
                      <a:r>
                        <a:rPr lang="en-GB" sz="1200" dirty="0" smtClean="0"/>
                        <a:t>P4</a:t>
                      </a:r>
                      <a:endParaRPr lang="en-GB" sz="1200" dirty="0"/>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Create original graphic images to meet a defined user need</a:t>
                      </a:r>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M2 Combine original and edited images to meet a user need</a:t>
                      </a:r>
                    </a:p>
                  </a:txBody>
                  <a:tcPr>
                    <a:solidFill>
                      <a:srgbClr val="FFC000"/>
                    </a:solidFill>
                  </a:tcPr>
                </a:tc>
                <a:tc>
                  <a:txBody>
                    <a:bodyPr/>
                    <a:lstStyle/>
                    <a:p>
                      <a:endParaRPr lang="en-GB" sz="1200" dirty="0"/>
                    </a:p>
                  </a:txBody>
                  <a:tcPr>
                    <a:solidFill>
                      <a:srgbClr val="FFC000"/>
                    </a:solidFill>
                  </a:tcPr>
                </a:tc>
              </a:tr>
              <a:tr h="555192">
                <a:tc vMerge="1">
                  <a:txBody>
                    <a:bodyPr/>
                    <a:lstStyle/>
                    <a:p>
                      <a:endParaRPr lang="en-GB"/>
                    </a:p>
                  </a:txBody>
                  <a:tcPr/>
                </a:tc>
                <a:tc vMerge="1">
                  <a:txBody>
                    <a:bodyPr/>
                    <a:lstStyle/>
                    <a:p>
                      <a:endParaRPr lang="en-GB"/>
                    </a:p>
                  </a:txBody>
                  <a:tcPr/>
                </a:tc>
                <a:tc>
                  <a:txBody>
                    <a:bodyPr/>
                    <a:lstStyle/>
                    <a:p>
                      <a:r>
                        <a:rPr lang="en-GB" sz="1200" dirty="0" smtClean="0"/>
                        <a:t>P5</a:t>
                      </a:r>
                      <a:endParaRPr lang="en-GB" sz="1200" dirty="0"/>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Modify images as a result of user feedback</a:t>
                      </a:r>
                    </a:p>
                  </a:txBody>
                  <a:tcPr>
                    <a:solidFill>
                      <a:srgbClr val="FFC000"/>
                    </a:solidFill>
                  </a:tcPr>
                </a:tc>
                <a:tc>
                  <a:txBody>
                    <a:bodyPr/>
                    <a:lstStyle/>
                    <a:p>
                      <a:endParaRPr lang="en-GB" sz="1200" dirty="0"/>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D2 Evaluate how final images meet user requirements</a:t>
                      </a:r>
                    </a:p>
                  </a:txBody>
                  <a:tcPr>
                    <a:solidFill>
                      <a:srgbClr val="FFC000"/>
                    </a:solidFill>
                  </a:tcPr>
                </a:tc>
              </a:tr>
              <a:tr h="555192">
                <a:tc vMerge="1">
                  <a:txBody>
                    <a:bodyPr/>
                    <a:lstStyle/>
                    <a:p>
                      <a:endParaRPr lang="en-GB"/>
                    </a:p>
                  </a:txBody>
                  <a:tcPr/>
                </a:tc>
                <a:tc vMerge="1">
                  <a:txBody>
                    <a:bodyPr/>
                    <a:lstStyle/>
                    <a:p>
                      <a:endParaRPr lang="en-GB"/>
                    </a:p>
                  </a:txBody>
                  <a:tcPr/>
                </a:tc>
                <a:tc>
                  <a:txBody>
                    <a:bodyPr/>
                    <a:lstStyle/>
                    <a:p>
                      <a:r>
                        <a:rPr lang="en-GB" sz="1200" dirty="0" smtClean="0"/>
                        <a:t>P6</a:t>
                      </a:r>
                      <a:endParaRPr lang="en-GB" sz="1200" dirty="0"/>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Explain the potential legal implications of using and editing graphical images</a:t>
                      </a:r>
                    </a:p>
                  </a:txBody>
                  <a:tcPr>
                    <a:solidFill>
                      <a:srgbClr val="FFC000"/>
                    </a:solidFill>
                  </a:tcPr>
                </a:tc>
                <a:tc>
                  <a:txBody>
                    <a:bodyPr/>
                    <a:lstStyle/>
                    <a:p>
                      <a:endParaRPr lang="en-GB" sz="1200" dirty="0"/>
                    </a:p>
                  </a:txBody>
                  <a:tcPr>
                    <a:solidFill>
                      <a:srgbClr val="FFC000"/>
                    </a:solidFill>
                  </a:tcPr>
                </a:tc>
                <a:tc>
                  <a:txBody>
                    <a:bodyPr/>
                    <a:lstStyle/>
                    <a:p>
                      <a:endParaRPr lang="en-GB" sz="1200" dirty="0"/>
                    </a:p>
                  </a:txBody>
                  <a:tcPr>
                    <a:solidFill>
                      <a:srgbClr val="FFC000"/>
                    </a:solidFill>
                  </a:tcPr>
                </a:tc>
              </a:tr>
            </a:tbl>
          </a:graphicData>
        </a:graphic>
      </p:graphicFrame>
      <p:sp>
        <p:nvSpPr>
          <p:cNvPr id="3" name="Title 2"/>
          <p:cNvSpPr>
            <a:spLocks noGrp="1"/>
          </p:cNvSpPr>
          <p:nvPr>
            <p:ph type="title"/>
          </p:nvPr>
        </p:nvSpPr>
        <p:spPr/>
        <p:txBody>
          <a:bodyPr/>
          <a:lstStyle/>
          <a:p>
            <a:r>
              <a:rPr lang="en-GB" dirty="0" smtClean="0"/>
              <a:t>LO4 - Assessment Criteria</a:t>
            </a:r>
            <a:endParaRPr lang="en-GB" dirty="0"/>
          </a:p>
        </p:txBody>
      </p:sp>
    </p:spTree>
    <p:extLst>
      <p:ext uri="{BB962C8B-B14F-4D97-AF65-F5344CB8AC3E}">
        <p14:creationId xmlns:p14="http://schemas.microsoft.com/office/powerpoint/2010/main" val="16993575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256584"/>
          </a:xfrm>
        </p:spPr>
        <p:txBody>
          <a:bodyPr>
            <a:noAutofit/>
          </a:bodyPr>
          <a:lstStyle/>
          <a:p>
            <a:pPr marL="0" indent="0">
              <a:buNone/>
            </a:pPr>
            <a:r>
              <a:rPr lang="en-GB" sz="1700" b="1" dirty="0" smtClean="0"/>
              <a:t>P4.1 </a:t>
            </a:r>
            <a:r>
              <a:rPr lang="en-GB" sz="1700" dirty="0" smtClean="0"/>
              <a:t>- </a:t>
            </a:r>
            <a:r>
              <a:rPr lang="en-GB" sz="1700" b="1" dirty="0"/>
              <a:t>Task 1 - </a:t>
            </a:r>
            <a:r>
              <a:rPr lang="en-GB" sz="1700" dirty="0" smtClean="0"/>
              <a:t>Identify client’s needs for the production and output of the three company images.</a:t>
            </a:r>
          </a:p>
          <a:p>
            <a:pPr marL="0" indent="0">
              <a:buNone/>
            </a:pPr>
            <a:r>
              <a:rPr lang="en-GB" sz="1700" b="1" dirty="0" smtClean="0"/>
              <a:t>P4.2</a:t>
            </a:r>
            <a:r>
              <a:rPr lang="en-GB" sz="1700" dirty="0" smtClean="0"/>
              <a:t> – </a:t>
            </a:r>
            <a:r>
              <a:rPr lang="en-GB" sz="1700" b="1" dirty="0"/>
              <a:t>Task 2 - </a:t>
            </a:r>
            <a:r>
              <a:rPr lang="en-GB" sz="1700" dirty="0" smtClean="0"/>
              <a:t>Source and collect images from three different sources, camera, scanner and royalty free websites and state the reasons for your choice of image.</a:t>
            </a:r>
          </a:p>
          <a:p>
            <a:pPr marL="0" indent="0">
              <a:buNone/>
            </a:pPr>
            <a:r>
              <a:rPr lang="en-GB" sz="1700" b="1" dirty="0" smtClean="0"/>
              <a:t>P4.3</a:t>
            </a:r>
            <a:r>
              <a:rPr lang="en-GB" sz="1700" dirty="0" smtClean="0"/>
              <a:t> – </a:t>
            </a:r>
            <a:r>
              <a:rPr lang="en-GB" sz="1700" b="1" dirty="0"/>
              <a:t>Task 3 - </a:t>
            </a:r>
            <a:r>
              <a:rPr lang="en-GB" sz="1700" dirty="0" smtClean="0"/>
              <a:t>Create a </a:t>
            </a:r>
            <a:r>
              <a:rPr lang="en-GB" sz="1700" b="1" dirty="0" smtClean="0"/>
              <a:t>Company Logo</a:t>
            </a:r>
            <a:r>
              <a:rPr lang="en-GB" sz="1700" dirty="0" smtClean="0"/>
              <a:t> using vector Tools that meets the needs of the Client.</a:t>
            </a:r>
          </a:p>
          <a:p>
            <a:pPr marL="0" indent="0">
              <a:buNone/>
            </a:pPr>
            <a:r>
              <a:rPr lang="en-GB" sz="1700" b="1" dirty="0" smtClean="0"/>
              <a:t>M2.1</a:t>
            </a:r>
            <a:r>
              <a:rPr lang="en-GB" sz="1700" dirty="0" smtClean="0"/>
              <a:t> – </a:t>
            </a:r>
            <a:r>
              <a:rPr lang="en-GB" sz="1700" b="1" dirty="0"/>
              <a:t>Task 4 – </a:t>
            </a:r>
            <a:r>
              <a:rPr lang="en-GB" sz="1700" dirty="0" smtClean="0"/>
              <a:t>State with evidence how the user requirements have been met in the creation of the Company Logo.</a:t>
            </a:r>
          </a:p>
          <a:p>
            <a:pPr marL="0" indent="0">
              <a:buNone/>
            </a:pPr>
            <a:r>
              <a:rPr lang="en-GB" sz="1700" b="1" dirty="0" smtClean="0"/>
              <a:t>P4.3</a:t>
            </a:r>
            <a:r>
              <a:rPr lang="en-GB" sz="1700" dirty="0" smtClean="0"/>
              <a:t> - </a:t>
            </a:r>
            <a:r>
              <a:rPr lang="en-GB" sz="1700" b="1" dirty="0"/>
              <a:t>Task </a:t>
            </a:r>
            <a:r>
              <a:rPr lang="en-GB" sz="1700" b="1" dirty="0" smtClean="0"/>
              <a:t>5 </a:t>
            </a:r>
            <a:r>
              <a:rPr lang="en-GB" sz="1700" b="1" dirty="0"/>
              <a:t>– </a:t>
            </a:r>
            <a:r>
              <a:rPr lang="en-GB" sz="1700" dirty="0" smtClean="0"/>
              <a:t>Create a </a:t>
            </a:r>
            <a:r>
              <a:rPr lang="en-GB" sz="1700" b="1" dirty="0" smtClean="0"/>
              <a:t>Company Banner</a:t>
            </a:r>
            <a:r>
              <a:rPr lang="en-GB" sz="1700" dirty="0" smtClean="0"/>
              <a:t> using Bitmap Tools that is in line with the Client Brief.</a:t>
            </a:r>
          </a:p>
          <a:p>
            <a:pPr marL="0" indent="0">
              <a:buNone/>
            </a:pPr>
            <a:r>
              <a:rPr lang="en-GB" sz="1700" b="1" dirty="0" smtClean="0"/>
              <a:t>M2.1 -</a:t>
            </a:r>
            <a:r>
              <a:rPr lang="en-GB" sz="1700" dirty="0" smtClean="0"/>
              <a:t> </a:t>
            </a:r>
            <a:r>
              <a:rPr lang="en-GB" sz="1700" b="1" dirty="0"/>
              <a:t>Task </a:t>
            </a:r>
            <a:r>
              <a:rPr lang="en-GB" sz="1700" b="1" dirty="0" smtClean="0"/>
              <a:t>6 </a:t>
            </a:r>
            <a:r>
              <a:rPr lang="en-GB" sz="1700" b="1" dirty="0"/>
              <a:t>– </a:t>
            </a:r>
            <a:r>
              <a:rPr lang="en-GB" sz="1700" dirty="0" smtClean="0"/>
              <a:t>Combine original and edited images to a professional degree to meet a user need. State with evidence how the user requirement have been met on the Company Web Banner.</a:t>
            </a:r>
          </a:p>
          <a:p>
            <a:pPr marL="0" indent="0">
              <a:buNone/>
            </a:pPr>
            <a:r>
              <a:rPr lang="en-GB" sz="1700" b="1" dirty="0" smtClean="0"/>
              <a:t>P4.3</a:t>
            </a:r>
            <a:r>
              <a:rPr lang="en-GB" sz="1700" dirty="0" smtClean="0"/>
              <a:t> - </a:t>
            </a:r>
            <a:r>
              <a:rPr lang="en-GB" sz="1700" b="1" dirty="0" smtClean="0"/>
              <a:t>Task 7 </a:t>
            </a:r>
            <a:r>
              <a:rPr lang="en-GB" sz="1700" b="1" dirty="0"/>
              <a:t>– </a:t>
            </a:r>
            <a:r>
              <a:rPr lang="en-GB" sz="1700" dirty="0" smtClean="0"/>
              <a:t>Create a </a:t>
            </a:r>
            <a:r>
              <a:rPr lang="en-GB" sz="1700" b="1" dirty="0" smtClean="0"/>
              <a:t>Company Advertising Hoarding</a:t>
            </a:r>
            <a:r>
              <a:rPr lang="en-GB" sz="1700" dirty="0" smtClean="0"/>
              <a:t> using Bitmap Tools that is in line with the Client Brief.</a:t>
            </a:r>
          </a:p>
          <a:p>
            <a:pPr marL="0" indent="0">
              <a:buNone/>
            </a:pPr>
            <a:r>
              <a:rPr lang="en-GB" sz="1700" b="1" dirty="0" smtClean="0"/>
              <a:t>M2.1</a:t>
            </a:r>
            <a:r>
              <a:rPr lang="en-GB" sz="1700" dirty="0" smtClean="0"/>
              <a:t> - </a:t>
            </a:r>
            <a:r>
              <a:rPr lang="en-GB" sz="1700" b="1" dirty="0"/>
              <a:t>Task </a:t>
            </a:r>
            <a:r>
              <a:rPr lang="en-GB" sz="1700" b="1" dirty="0" smtClean="0"/>
              <a:t>8 </a:t>
            </a:r>
            <a:r>
              <a:rPr lang="en-GB" sz="1700" b="1" dirty="0"/>
              <a:t>– </a:t>
            </a:r>
            <a:r>
              <a:rPr lang="en-GB" sz="1700" dirty="0" smtClean="0"/>
              <a:t>Combine original and edited images to a professional degree to meet a user need. State with evidence how the user requirement has been met with the Company Hoarding.</a:t>
            </a:r>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256584"/>
          </a:xfrm>
        </p:spPr>
        <p:txBody>
          <a:bodyPr>
            <a:noAutofit/>
          </a:bodyPr>
          <a:lstStyle/>
          <a:p>
            <a:pPr marL="0" indent="0">
              <a:spcBef>
                <a:spcPts val="0"/>
              </a:spcBef>
              <a:buNone/>
              <a:tabLst>
                <a:tab pos="719138" algn="l"/>
              </a:tabLst>
              <a:defRPr/>
            </a:pPr>
            <a:r>
              <a:rPr lang="en-GB" sz="1900" b="1" dirty="0" smtClean="0"/>
              <a:t>P4.4 </a:t>
            </a:r>
            <a:r>
              <a:rPr lang="en-GB" sz="1900" b="1" dirty="0"/>
              <a:t>– Task 9 </a:t>
            </a:r>
            <a:r>
              <a:rPr lang="en-GB" sz="1900" dirty="0"/>
              <a:t>– Discuss the File Constraints of saving and exporting your three images.</a:t>
            </a:r>
          </a:p>
          <a:p>
            <a:pPr marL="0" indent="0">
              <a:spcBef>
                <a:spcPts val="0"/>
              </a:spcBef>
              <a:buNone/>
              <a:tabLst>
                <a:tab pos="719138" algn="l"/>
              </a:tabLst>
              <a:defRPr/>
            </a:pPr>
            <a:r>
              <a:rPr lang="en-GB" sz="1900" b="1" dirty="0" smtClean="0"/>
              <a:t>P4.5</a:t>
            </a:r>
            <a:r>
              <a:rPr lang="en-GB" sz="1900" dirty="0" smtClean="0"/>
              <a:t> – </a:t>
            </a:r>
            <a:r>
              <a:rPr lang="en-GB" sz="1900" b="1" dirty="0"/>
              <a:t>Task </a:t>
            </a:r>
            <a:r>
              <a:rPr lang="en-GB" sz="1900" b="1" dirty="0" smtClean="0"/>
              <a:t>10 </a:t>
            </a:r>
            <a:r>
              <a:rPr lang="en-GB" sz="1900" b="1" dirty="0"/>
              <a:t>– </a:t>
            </a:r>
            <a:r>
              <a:rPr lang="en-GB" sz="1900" dirty="0" smtClean="0"/>
              <a:t>Evidence exporting the completed three images into an appropriate range of formats for the client.</a:t>
            </a:r>
          </a:p>
          <a:p>
            <a:pPr marL="0" indent="0">
              <a:spcBef>
                <a:spcPts val="0"/>
              </a:spcBef>
              <a:buNone/>
              <a:tabLst>
                <a:tab pos="719138" algn="l"/>
              </a:tabLst>
              <a:defRPr/>
            </a:pPr>
            <a:r>
              <a:rPr lang="en-GB" sz="1900" b="1" dirty="0" smtClean="0"/>
              <a:t>P5.1 - </a:t>
            </a:r>
            <a:r>
              <a:rPr lang="en-GB" sz="1900" b="1" dirty="0"/>
              <a:t>Task </a:t>
            </a:r>
            <a:r>
              <a:rPr lang="en-GB" sz="1900" b="1" dirty="0" smtClean="0"/>
              <a:t>11 – </a:t>
            </a:r>
            <a:r>
              <a:rPr lang="en-GB" sz="1900" dirty="0" smtClean="0"/>
              <a:t>Conduct and collect Peer feedback on the three produced images with the purpose of improving their appeal.</a:t>
            </a:r>
          </a:p>
          <a:p>
            <a:pPr marL="0" indent="0">
              <a:spcBef>
                <a:spcPts val="0"/>
              </a:spcBef>
              <a:buNone/>
              <a:tabLst>
                <a:tab pos="719138" algn="l"/>
              </a:tabLst>
              <a:defRPr/>
            </a:pPr>
            <a:r>
              <a:rPr lang="en-GB" sz="1900" b="1" dirty="0" smtClean="0"/>
              <a:t>P5.2 - </a:t>
            </a:r>
            <a:r>
              <a:rPr lang="en-GB" sz="1900" b="1" dirty="0"/>
              <a:t>Task </a:t>
            </a:r>
            <a:r>
              <a:rPr lang="en-GB" sz="1900" b="1" dirty="0" smtClean="0"/>
              <a:t>12 </a:t>
            </a:r>
            <a:r>
              <a:rPr lang="en-GB" sz="1900" b="1" dirty="0"/>
              <a:t>- </a:t>
            </a:r>
            <a:r>
              <a:rPr lang="en-GB" sz="1900" dirty="0" smtClean="0"/>
              <a:t>Modify images in light of feedback gathered.</a:t>
            </a:r>
          </a:p>
          <a:p>
            <a:pPr marL="0" indent="0">
              <a:spcBef>
                <a:spcPts val="0"/>
              </a:spcBef>
              <a:buNone/>
              <a:tabLst>
                <a:tab pos="719138" algn="l"/>
              </a:tabLst>
              <a:defRPr/>
            </a:pPr>
            <a:r>
              <a:rPr lang="en-GB" sz="1900" b="1" dirty="0" smtClean="0"/>
              <a:t>D2.1 </a:t>
            </a:r>
            <a:r>
              <a:rPr lang="en-GB" sz="1900" dirty="0" smtClean="0"/>
              <a:t>- </a:t>
            </a:r>
            <a:r>
              <a:rPr lang="en-GB" sz="1900" b="1" dirty="0"/>
              <a:t>Task </a:t>
            </a:r>
            <a:r>
              <a:rPr lang="en-GB" sz="1900" b="1" dirty="0" smtClean="0"/>
              <a:t>13 </a:t>
            </a:r>
            <a:r>
              <a:rPr lang="en-GB" sz="1900" b="1" dirty="0"/>
              <a:t>- </a:t>
            </a:r>
            <a:r>
              <a:rPr lang="en-GB" sz="1900" dirty="0" smtClean="0"/>
              <a:t>Evaluate your images in line with the user requirements stated in the design brief. </a:t>
            </a:r>
          </a:p>
          <a:p>
            <a:pPr marL="0" indent="0">
              <a:spcBef>
                <a:spcPts val="0"/>
              </a:spcBef>
              <a:buNone/>
              <a:tabLst>
                <a:tab pos="719138" algn="l"/>
              </a:tabLst>
              <a:defRPr/>
            </a:pPr>
            <a:r>
              <a:rPr lang="en-GB" sz="1900" b="1" dirty="0" smtClean="0"/>
              <a:t>P6.1 </a:t>
            </a:r>
            <a:r>
              <a:rPr lang="en-GB" sz="1900" dirty="0" smtClean="0"/>
              <a:t>– </a:t>
            </a:r>
            <a:r>
              <a:rPr lang="en-GB" sz="1900" b="1" dirty="0"/>
              <a:t>Task </a:t>
            </a:r>
            <a:r>
              <a:rPr lang="en-GB" sz="1900" b="1" dirty="0" smtClean="0"/>
              <a:t>14 </a:t>
            </a:r>
            <a:r>
              <a:rPr lang="en-GB" sz="1900" b="1" dirty="0"/>
              <a:t>– </a:t>
            </a:r>
            <a:r>
              <a:rPr lang="en-GB" sz="1900" dirty="0" smtClean="0"/>
              <a:t>Describe the legal Implications restricting Image use and discuss the legal issues involved in the production of your Images.</a:t>
            </a:r>
          </a:p>
          <a:p>
            <a:pPr marL="0" indent="0">
              <a:spcBef>
                <a:spcPts val="0"/>
              </a:spcBef>
              <a:buNone/>
              <a:tabLst>
                <a:tab pos="719138" algn="l"/>
              </a:tabLst>
              <a:defRPr/>
            </a:pPr>
            <a:r>
              <a:rPr lang="en-GB" sz="1900" b="1" dirty="0" smtClean="0"/>
              <a:t>P6.2</a:t>
            </a:r>
            <a:r>
              <a:rPr lang="en-GB" sz="1900" dirty="0" smtClean="0"/>
              <a:t> – </a:t>
            </a:r>
            <a:r>
              <a:rPr lang="en-GB" sz="1900" b="1" dirty="0"/>
              <a:t>Task </a:t>
            </a:r>
            <a:r>
              <a:rPr lang="en-GB" sz="1900" b="1" dirty="0" smtClean="0"/>
              <a:t>15 – </a:t>
            </a:r>
            <a:r>
              <a:rPr lang="en-GB" sz="1900" dirty="0" smtClean="0"/>
              <a:t>Describe the intention of the Copyright Act and describe the risks and the measures you need to take to prevent illegal use of resources.</a:t>
            </a:r>
          </a:p>
          <a:p>
            <a:pPr marL="0" indent="0">
              <a:spcBef>
                <a:spcPts val="0"/>
              </a:spcBef>
              <a:buNone/>
              <a:tabLst>
                <a:tab pos="719138" algn="l"/>
              </a:tabLst>
              <a:defRPr/>
            </a:pPr>
            <a:r>
              <a:rPr lang="en-GB" sz="1900" b="1" dirty="0" smtClean="0"/>
              <a:t>P6.3</a:t>
            </a:r>
            <a:r>
              <a:rPr lang="en-GB" sz="1900" dirty="0" smtClean="0"/>
              <a:t> – </a:t>
            </a:r>
            <a:r>
              <a:rPr lang="en-GB" sz="1900" b="1" dirty="0"/>
              <a:t>Task </a:t>
            </a:r>
            <a:r>
              <a:rPr lang="en-GB" sz="1900" b="1" dirty="0" smtClean="0"/>
              <a:t>16 </a:t>
            </a:r>
            <a:r>
              <a:rPr lang="en-GB" sz="1900" b="1" dirty="0"/>
              <a:t>– </a:t>
            </a:r>
            <a:r>
              <a:rPr lang="en-GB" sz="1900" dirty="0" smtClean="0"/>
              <a:t>Describe the purpose of acknowledging and referencing materials and how it would benefit your company with the chosen use of image sources.</a:t>
            </a:r>
            <a:endParaRPr lang="en-GB" sz="190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Tree>
    <p:extLst>
      <p:ext uri="{BB962C8B-B14F-4D97-AF65-F5344CB8AC3E}">
        <p14:creationId xmlns:p14="http://schemas.microsoft.com/office/powerpoint/2010/main" val="19123178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fontScale="62500" lnSpcReduction="20000"/>
          </a:bodyPr>
          <a:lstStyle/>
          <a:p>
            <a:r>
              <a:rPr lang="en-GB" dirty="0" smtClean="0"/>
              <a:t>For </a:t>
            </a:r>
            <a:r>
              <a:rPr lang="en-GB" b="1" dirty="0"/>
              <a:t>P4</a:t>
            </a:r>
            <a:r>
              <a:rPr lang="en-GB" dirty="0"/>
              <a:t>, learners must evidence the creation of the original graphic images they have created (a minimum of three original graphic images should be created). They must refer to the user needs to explain why they have made the choices they have when creating the graphics. This could be evidenced through the use of screen prints in a presentation or report or a video capture, including sound, of the work as it is being carried out. </a:t>
            </a:r>
          </a:p>
          <a:p>
            <a:r>
              <a:rPr lang="en-GB" i="1" dirty="0" smtClean="0"/>
              <a:t>For the </a:t>
            </a:r>
            <a:r>
              <a:rPr lang="en-GB" b="1" i="1" dirty="0" smtClean="0"/>
              <a:t>Merit</a:t>
            </a:r>
            <a:r>
              <a:rPr lang="en-GB" i="1" dirty="0" smtClean="0"/>
              <a:t> assessment criterion M2 learners include combining original and edited images to meet a user need. Evidence would be the combined original and edited images supported by annotated screen captures if appropriate. The user requirement must also be presented. </a:t>
            </a:r>
            <a:endParaRPr lang="en-GB" dirty="0" smtClean="0"/>
          </a:p>
          <a:p>
            <a:r>
              <a:rPr lang="en-GB" dirty="0" smtClean="0"/>
              <a:t>For </a:t>
            </a:r>
            <a:r>
              <a:rPr lang="en-GB" b="1" dirty="0" smtClean="0"/>
              <a:t>P5</a:t>
            </a:r>
            <a:r>
              <a:rPr lang="en-GB" dirty="0" smtClean="0"/>
              <a:t>, learners should provide evidence of user feedback; this could be through questionnaires or testing. Learners must then show the modifications they have made to the images based on this feedback. This could be evidenced in the form of annotated before and after screen captures showing how they have made these changes and why. </a:t>
            </a:r>
          </a:p>
          <a:p>
            <a:r>
              <a:rPr lang="en-GB" i="1" dirty="0" smtClean="0"/>
              <a:t>The </a:t>
            </a:r>
            <a:r>
              <a:rPr lang="en-GB" b="1" i="1" dirty="0"/>
              <a:t>Distinction</a:t>
            </a:r>
            <a:r>
              <a:rPr lang="en-GB" i="1" dirty="0"/>
              <a:t> assessment criterion D2 could be evidenced through a report or presentation to the user which gives an evaluation of how their final images meet the requirements given to them. </a:t>
            </a:r>
            <a:endParaRPr lang="en-GB" dirty="0"/>
          </a:p>
          <a:p>
            <a:r>
              <a:rPr lang="en-GB" dirty="0" smtClean="0"/>
              <a:t>For </a:t>
            </a:r>
            <a:r>
              <a:rPr lang="en-GB" b="1" dirty="0" smtClean="0"/>
              <a:t>P6 </a:t>
            </a:r>
            <a:r>
              <a:rPr lang="en-GB" dirty="0" smtClean="0"/>
              <a:t>Learners </a:t>
            </a:r>
            <a:r>
              <a:rPr lang="en-GB" dirty="0"/>
              <a:t>must explain about the potential legal implications of using and editing graphical images to include the listed items in the teaching content under legal implications. This could be in the form of an information leaflet. </a:t>
            </a:r>
          </a:p>
        </p:txBody>
      </p:sp>
      <p:sp>
        <p:nvSpPr>
          <p:cNvPr id="3" name="Title 2"/>
          <p:cNvSpPr>
            <a:spLocks noGrp="1"/>
          </p:cNvSpPr>
          <p:nvPr>
            <p:ph type="title"/>
          </p:nvPr>
        </p:nvSpPr>
        <p:spPr/>
        <p:txBody>
          <a:bodyPr>
            <a:normAutofit/>
          </a:bodyPr>
          <a:lstStyle/>
          <a:p>
            <a:r>
              <a:rPr lang="en-GB" sz="2400" dirty="0"/>
              <a:t>LO4 Assessment Criteria </a:t>
            </a:r>
            <a:r>
              <a:rPr lang="en-GB" sz="2400" dirty="0" smtClean="0"/>
              <a:t>P4,M2, P5, D2, P6</a:t>
            </a:r>
            <a:endParaRPr lang="en-GB" sz="2400" dirty="0"/>
          </a:p>
        </p:txBody>
      </p:sp>
      <p:sp>
        <p:nvSpPr>
          <p:cNvPr id="4" name="Round Same Side Corner Rectangle 3">
            <a:hlinkClick r:id="rId2" action="ppaction://hlinksldjump"/>
          </p:cNvPr>
          <p:cNvSpPr/>
          <p:nvPr/>
        </p:nvSpPr>
        <p:spPr>
          <a:xfrm>
            <a:off x="35496" y="6600202"/>
            <a:ext cx="864096"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400" b="1" dirty="0" smtClean="0">
                <a:solidFill>
                  <a:schemeClr val="bg1"/>
                </a:solidFill>
                <a:latin typeface="Calibri" pitchFamily="34" charset="0"/>
                <a:cs typeface="Calibri" pitchFamily="34" charset="0"/>
              </a:rPr>
              <a:t>Scenario</a:t>
            </a:r>
            <a:endParaRPr lang="en-GB" sz="14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878340" y="6597352"/>
            <a:ext cx="76671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6" name="Round Same Side Corner Rectangle 5">
            <a:hlinkClick r:id="" action="ppaction://noaction"/>
          </p:cNvPr>
          <p:cNvSpPr/>
          <p:nvPr/>
        </p:nvSpPr>
        <p:spPr>
          <a:xfrm>
            <a:off x="1619672" y="6600202"/>
            <a:ext cx="622694" cy="28518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8" name="Round Same Side Corner Rectangle 7">
            <a:hlinkClick r:id="rId4" action="ppaction://hlinksldjump"/>
          </p:cNvPr>
          <p:cNvSpPr/>
          <p:nvPr/>
        </p:nvSpPr>
        <p:spPr>
          <a:xfrm>
            <a:off x="219573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255577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2915816"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3347864"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2" action="ppaction://hlinksldjump"/>
          </p:cNvPr>
          <p:cNvSpPr/>
          <p:nvPr/>
        </p:nvSpPr>
        <p:spPr>
          <a:xfrm>
            <a:off x="3779912" y="6600202"/>
            <a:ext cx="36004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3" action="ppaction://hlinksldjump"/>
          </p:cNvPr>
          <p:cNvSpPr/>
          <p:nvPr/>
        </p:nvSpPr>
        <p:spPr>
          <a:xfrm>
            <a:off x="413995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4" action="ppaction://hlinksldjump"/>
          </p:cNvPr>
          <p:cNvSpPr/>
          <p:nvPr/>
        </p:nvSpPr>
        <p:spPr>
          <a:xfrm>
            <a:off x="449999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4" action="ppaction://hlinksldjump"/>
          </p:cNvPr>
          <p:cNvSpPr/>
          <p:nvPr/>
        </p:nvSpPr>
        <p:spPr>
          <a:xfrm>
            <a:off x="4860032"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16" name="Round Same Side Corner Rectangle 15">
            <a:hlinkClick r:id="rId4" action="ppaction://hlinksldjump"/>
          </p:cNvPr>
          <p:cNvSpPr/>
          <p:nvPr/>
        </p:nvSpPr>
        <p:spPr>
          <a:xfrm>
            <a:off x="529208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17" name="Round Same Side Corner Rectangle 16">
            <a:hlinkClick r:id="rId5" action="ppaction://hlinksldjump"/>
          </p:cNvPr>
          <p:cNvSpPr/>
          <p:nvPr/>
        </p:nvSpPr>
        <p:spPr>
          <a:xfrm>
            <a:off x="565212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10</a:t>
            </a:r>
            <a:endParaRPr lang="en-GB" sz="1100" b="1" dirty="0">
              <a:latin typeface="Calibri" pitchFamily="34" charset="0"/>
              <a:cs typeface="Calibri" pitchFamily="34" charset="0"/>
            </a:endParaRPr>
          </a:p>
        </p:txBody>
      </p:sp>
      <p:sp>
        <p:nvSpPr>
          <p:cNvPr id="18" name="Round Same Side Corner Rectangle 17">
            <a:hlinkClick r:id="" action="ppaction://noaction"/>
          </p:cNvPr>
          <p:cNvSpPr/>
          <p:nvPr/>
        </p:nvSpPr>
        <p:spPr>
          <a:xfrm>
            <a:off x="6012160"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
        <p:nvSpPr>
          <p:cNvPr id="19" name="Round Same Side Corner Rectangle 18">
            <a:hlinkClick r:id="" action="ppaction://noaction"/>
          </p:cNvPr>
          <p:cNvSpPr/>
          <p:nvPr/>
        </p:nvSpPr>
        <p:spPr>
          <a:xfrm>
            <a:off x="6444208"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12</a:t>
            </a:r>
            <a:endParaRPr lang="en-GB" sz="1600" b="1" dirty="0">
              <a:latin typeface="Calibri" pitchFamily="34" charset="0"/>
              <a:cs typeface="Calibri" pitchFamily="34" charset="0"/>
            </a:endParaRPr>
          </a:p>
        </p:txBody>
      </p:sp>
      <p:sp>
        <p:nvSpPr>
          <p:cNvPr id="20" name="Round Same Side Corner Rectangle 19">
            <a:hlinkClick r:id="rId2" action="ppaction://hlinksldjump"/>
          </p:cNvPr>
          <p:cNvSpPr/>
          <p:nvPr/>
        </p:nvSpPr>
        <p:spPr>
          <a:xfrm>
            <a:off x="6876256" y="6600202"/>
            <a:ext cx="360040"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13</a:t>
            </a:r>
            <a:endParaRPr lang="en-GB" sz="1100" b="1" dirty="0">
              <a:latin typeface="Calibri" pitchFamily="34" charset="0"/>
              <a:cs typeface="Calibri" pitchFamily="34" charset="0"/>
            </a:endParaRPr>
          </a:p>
        </p:txBody>
      </p:sp>
      <p:sp>
        <p:nvSpPr>
          <p:cNvPr id="21" name="Round Same Side Corner Rectangle 20">
            <a:hlinkClick r:id="rId3" action="ppaction://hlinksldjump"/>
          </p:cNvPr>
          <p:cNvSpPr/>
          <p:nvPr/>
        </p:nvSpPr>
        <p:spPr>
          <a:xfrm>
            <a:off x="723629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14</a:t>
            </a:r>
            <a:endParaRPr lang="en-GB" sz="1100" b="1" dirty="0">
              <a:latin typeface="Calibri" pitchFamily="34" charset="0"/>
              <a:cs typeface="Calibri" pitchFamily="34" charset="0"/>
            </a:endParaRPr>
          </a:p>
        </p:txBody>
      </p:sp>
      <p:sp>
        <p:nvSpPr>
          <p:cNvPr id="22" name="Round Same Side Corner Rectangle 21">
            <a:hlinkClick r:id="rId4" action="ppaction://hlinksldjump"/>
          </p:cNvPr>
          <p:cNvSpPr/>
          <p:nvPr/>
        </p:nvSpPr>
        <p:spPr>
          <a:xfrm>
            <a:off x="759633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15</a:t>
            </a:r>
            <a:endParaRPr lang="en-GB" sz="1100" b="1" dirty="0">
              <a:latin typeface="Calibri" pitchFamily="34" charset="0"/>
              <a:cs typeface="Calibri" pitchFamily="34" charset="0"/>
            </a:endParaRPr>
          </a:p>
        </p:txBody>
      </p:sp>
      <p:sp>
        <p:nvSpPr>
          <p:cNvPr id="23" name="Round Same Side Corner Rectangle 22">
            <a:hlinkClick r:id="rId4" action="ppaction://hlinksldjump"/>
          </p:cNvPr>
          <p:cNvSpPr/>
          <p:nvPr/>
        </p:nvSpPr>
        <p:spPr>
          <a:xfrm>
            <a:off x="7956376"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16</a:t>
            </a:r>
            <a:endParaRPr lang="en-GB" sz="1600" b="1" dirty="0">
              <a:latin typeface="Calibri" pitchFamily="34" charset="0"/>
              <a:cs typeface="Calibri" pitchFamily="34" charset="0"/>
            </a:endParaRPr>
          </a:p>
        </p:txBody>
      </p:sp>
      <p:sp>
        <p:nvSpPr>
          <p:cNvPr id="24" name="Round Same Side Corner Rectangle 23">
            <a:hlinkClick r:id="rId4" action="ppaction://hlinksldjump"/>
          </p:cNvPr>
          <p:cNvSpPr/>
          <p:nvPr/>
        </p:nvSpPr>
        <p:spPr>
          <a:xfrm>
            <a:off x="838842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5" name="Round Same Side Corner Rectangle 24">
            <a:hlinkClick r:id="rId4" action="ppaction://hlinksldjump"/>
          </p:cNvPr>
          <p:cNvSpPr/>
          <p:nvPr/>
        </p:nvSpPr>
        <p:spPr>
          <a:xfrm>
            <a:off x="8748464" y="6597352"/>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18</a:t>
            </a:r>
            <a:endParaRPr lang="en-GB" sz="1600" b="1" dirty="0">
              <a:latin typeface="Calibri" pitchFamily="34" charset="0"/>
              <a:cs typeface="Calibri" pitchFamily="34" charset="0"/>
            </a:endParaRPr>
          </a:p>
        </p:txBody>
      </p:sp>
    </p:spTree>
    <p:extLst>
      <p:ext uri="{BB962C8B-B14F-4D97-AF65-F5344CB8AC3E}">
        <p14:creationId xmlns:p14="http://schemas.microsoft.com/office/powerpoint/2010/main" val="3133243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fontScale="62500" lnSpcReduction="20000"/>
          </a:bodyPr>
          <a:lstStyle/>
          <a:p>
            <a:r>
              <a:rPr lang="en-GB" dirty="0" smtClean="0"/>
              <a:t>Learners </a:t>
            </a:r>
            <a:r>
              <a:rPr lang="en-GB" dirty="0"/>
              <a:t>can be shown how to create original images using cameras (they will be shown techniques for taking good photographs – leading lines, rule of thirds), scanners. They should shown how an image can be created within a graphics software </a:t>
            </a:r>
            <a:r>
              <a:rPr lang="en-GB" dirty="0" smtClean="0"/>
              <a:t>programme of their choice. </a:t>
            </a:r>
            <a:endParaRPr lang="en-GB" dirty="0"/>
          </a:p>
          <a:p>
            <a:r>
              <a:rPr lang="en-GB" dirty="0"/>
              <a:t>Within the centre learners can be shown pre-prepared images and in a team review these images and understand how feedback can be gained and used. Learners should explore how feedback can be gained from questionnaires (the use of open and closed questioning), interview, conversation and opinion polling. Learners should be shown different images and different scenarios so they can look at appropriateness of audience and client use. Some of the sources for stock images can be used within this LO in order to gain a good range of </a:t>
            </a:r>
            <a:r>
              <a:rPr lang="en-GB" dirty="0" smtClean="0"/>
              <a:t>images.</a:t>
            </a:r>
          </a:p>
          <a:p>
            <a:r>
              <a:rPr lang="en-GB" dirty="0" smtClean="0"/>
              <a:t>They </a:t>
            </a:r>
            <a:r>
              <a:rPr lang="en-GB" dirty="0"/>
              <a:t>should explore the differences in file sizes and quality for printing and download speeds for web based images as well as graphic quality depending on size of the image e.g. large size for hoardings down to graphics created for mobile phone icons. They should consider how the images could be modified to improve their appearance based on the feedback they have shared. As a group they could evaluate whether the images meet their intended requirements. </a:t>
            </a:r>
          </a:p>
          <a:p>
            <a:r>
              <a:rPr lang="en-GB" dirty="0" smtClean="0"/>
              <a:t>Learners </a:t>
            </a:r>
            <a:r>
              <a:rPr lang="en-GB" dirty="0"/>
              <a:t>should be taught about legal issues surrounding copyright images and ownership; they may look at different websites with copyrighted images and copyright free images. They may also research into legal frameworks that exist with regard to copyright law, intellectual property rights, photo permissions and releases (model releases, location permissions) and how to acknowledge and reference sources. </a:t>
            </a:r>
          </a:p>
        </p:txBody>
      </p:sp>
      <p:sp>
        <p:nvSpPr>
          <p:cNvPr id="3" name="Title 2"/>
          <p:cNvSpPr>
            <a:spLocks noGrp="1"/>
          </p:cNvSpPr>
          <p:nvPr>
            <p:ph type="title"/>
          </p:nvPr>
        </p:nvSpPr>
        <p:spPr/>
        <p:txBody>
          <a:bodyPr>
            <a:normAutofit/>
          </a:bodyPr>
          <a:lstStyle/>
          <a:p>
            <a:r>
              <a:rPr lang="en-GB" sz="2400" dirty="0"/>
              <a:t>LO4 Be able to create and modify graphic images to meet user requirements </a:t>
            </a:r>
          </a:p>
        </p:txBody>
      </p:sp>
    </p:spTree>
    <p:extLst>
      <p:ext uri="{BB962C8B-B14F-4D97-AF65-F5344CB8AC3E}">
        <p14:creationId xmlns:p14="http://schemas.microsoft.com/office/powerpoint/2010/main" val="20181785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fontScale="70000" lnSpcReduction="20000"/>
          </a:bodyPr>
          <a:lstStyle/>
          <a:p>
            <a:r>
              <a:rPr lang="en-GB" b="1" dirty="0" smtClean="0"/>
              <a:t>Mob </a:t>
            </a:r>
            <a:r>
              <a:rPr lang="en-GB" b="1" dirty="0"/>
              <a:t>Mentality</a:t>
            </a:r>
            <a:r>
              <a:rPr lang="en-GB" dirty="0"/>
              <a:t> is a new start-up personal mobile sales company who sell Mobile and emerging technologies that are seen as too difficult to get hold of such as the </a:t>
            </a:r>
            <a:r>
              <a:rPr lang="en-GB" u="sng" dirty="0">
                <a:hlinkClick r:id="rId2"/>
              </a:rPr>
              <a:t>New Ring Clock</a:t>
            </a:r>
            <a:r>
              <a:rPr lang="en-GB" dirty="0"/>
              <a:t>, </a:t>
            </a:r>
            <a:r>
              <a:rPr lang="en-GB" u="sng" dirty="0">
                <a:hlinkClick r:id="rId3"/>
              </a:rPr>
              <a:t>Foldable Phones</a:t>
            </a:r>
            <a:r>
              <a:rPr lang="en-GB" dirty="0"/>
              <a:t>, </a:t>
            </a:r>
            <a:r>
              <a:rPr lang="en-GB" u="sng" dirty="0" err="1">
                <a:hlinkClick r:id="rId4"/>
              </a:rPr>
              <a:t>GlucoM</a:t>
            </a:r>
            <a:r>
              <a:rPr lang="en-GB" u="sng" dirty="0">
                <a:hlinkClick r:id="rId4"/>
              </a:rPr>
              <a:t> </a:t>
            </a:r>
            <a:r>
              <a:rPr lang="en-GB" u="sng" dirty="0" err="1">
                <a:hlinkClick r:id="rId4"/>
              </a:rPr>
              <a:t>Writstband</a:t>
            </a:r>
            <a:r>
              <a:rPr lang="en-GB" dirty="0"/>
              <a:t>, 3d printers and other </a:t>
            </a:r>
            <a:r>
              <a:rPr lang="en-GB" u="sng" dirty="0">
                <a:hlinkClick r:id="rId5"/>
              </a:rPr>
              <a:t>luxury goods</a:t>
            </a:r>
            <a:r>
              <a:rPr lang="en-GB" dirty="0"/>
              <a:t> and Techy Toys. They are new to the market but have every intention of using their advertising to promote the company so it is important that their Logo is memorable as well as </a:t>
            </a:r>
            <a:r>
              <a:rPr lang="en-GB" dirty="0" smtClean="0"/>
              <a:t>interesting. The </a:t>
            </a:r>
            <a:r>
              <a:rPr lang="en-GB" b="1" dirty="0"/>
              <a:t>Logo</a:t>
            </a:r>
            <a:r>
              <a:rPr lang="en-GB" dirty="0"/>
              <a:t> is not allowed to be product specific but they will be focussing on Smart </a:t>
            </a:r>
            <a:r>
              <a:rPr lang="en-GB" dirty="0" smtClean="0"/>
              <a:t>technologies.</a:t>
            </a:r>
          </a:p>
          <a:p>
            <a:r>
              <a:rPr lang="en-GB" dirty="0" smtClean="0"/>
              <a:t>They </a:t>
            </a:r>
            <a:r>
              <a:rPr lang="en-GB" dirty="0"/>
              <a:t>will also need a </a:t>
            </a:r>
            <a:r>
              <a:rPr lang="en-GB" b="1" dirty="0"/>
              <a:t>Static Web Banner</a:t>
            </a:r>
            <a:r>
              <a:rPr lang="en-GB" dirty="0"/>
              <a:t> that best displays a range of goods in an interesting manner and this will include a small range of new and emerging technologies that might interest the user as well as capture their intention. This banner will be the main focus of the Company’s webpage so all the rules associated with banners should apply. It needs to be consistent in manner and colour scheme of the logo to maintain a level of consistency</a:t>
            </a:r>
            <a:r>
              <a:rPr lang="en-GB" dirty="0" smtClean="0"/>
              <a:t>.</a:t>
            </a:r>
          </a:p>
          <a:p>
            <a:r>
              <a:rPr lang="en-GB" dirty="0" smtClean="0"/>
              <a:t>They will also </a:t>
            </a:r>
            <a:r>
              <a:rPr lang="en-GB" dirty="0"/>
              <a:t>will want to create a </a:t>
            </a:r>
            <a:r>
              <a:rPr lang="en-GB" b="1" dirty="0"/>
              <a:t>road side hoarding</a:t>
            </a:r>
            <a:r>
              <a:rPr lang="en-GB" dirty="0"/>
              <a:t> to advertise the company, this image will be quite large and needs to engage and interest the customer within the first 5 seconds. It needs to be interesting, intriguing and contain the corporate image somewhere eon the hoarding. It needs to be consistent in manner and colour scheme of the logo to maintain a level of consistency</a:t>
            </a:r>
            <a:r>
              <a:rPr lang="en-GB" dirty="0" smtClean="0"/>
              <a:t>.</a:t>
            </a:r>
            <a:endParaRPr lang="en-GB" dirty="0"/>
          </a:p>
        </p:txBody>
      </p:sp>
      <p:sp>
        <p:nvSpPr>
          <p:cNvPr id="3" name="Title 2"/>
          <p:cNvSpPr>
            <a:spLocks noGrp="1"/>
          </p:cNvSpPr>
          <p:nvPr>
            <p:ph type="title"/>
          </p:nvPr>
        </p:nvSpPr>
        <p:spPr/>
        <p:txBody>
          <a:bodyPr>
            <a:normAutofit/>
          </a:bodyPr>
          <a:lstStyle/>
          <a:p>
            <a:r>
              <a:rPr lang="en-GB" sz="2400" dirty="0"/>
              <a:t>LO4 Be able to create and modify graphic images to meet user requirements </a:t>
            </a:r>
            <a:r>
              <a:rPr lang="en-GB" sz="2400" dirty="0" smtClean="0"/>
              <a:t>- Scenario</a:t>
            </a:r>
            <a:endParaRPr lang="en-GB" sz="2400" dirty="0"/>
          </a:p>
        </p:txBody>
      </p:sp>
    </p:spTree>
    <p:extLst>
      <p:ext uri="{BB962C8B-B14F-4D97-AF65-F5344CB8AC3E}">
        <p14:creationId xmlns:p14="http://schemas.microsoft.com/office/powerpoint/2010/main" val="204964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8712968" cy="5328592"/>
          </a:xfrm>
        </p:spPr>
        <p:txBody>
          <a:bodyPr>
            <a:normAutofit/>
          </a:bodyPr>
          <a:lstStyle/>
          <a:p>
            <a:pPr marL="109728" indent="0">
              <a:buNone/>
            </a:pPr>
            <a:r>
              <a:rPr lang="en-GB" sz="1450" dirty="0" smtClean="0"/>
              <a:t>Based on the </a:t>
            </a:r>
            <a:r>
              <a:rPr lang="en-GB" sz="1450" dirty="0" smtClean="0">
                <a:hlinkClick r:id="rId2" action="ppaction://hlinkfile"/>
              </a:rPr>
              <a:t>client brief provided</a:t>
            </a:r>
            <a:r>
              <a:rPr lang="en-GB" sz="1450" dirty="0" smtClean="0"/>
              <a:t>, you need to clarify their needs for each image.</a:t>
            </a:r>
          </a:p>
          <a:p>
            <a:r>
              <a:rPr lang="en-GB" sz="1450" b="1" dirty="0" smtClean="0"/>
              <a:t>Purpose</a:t>
            </a:r>
            <a:r>
              <a:rPr lang="en-GB" sz="1450" dirty="0" smtClean="0"/>
              <a:t> – State the needs of the client for all three images in terms of quality, expectation, intended use and </a:t>
            </a:r>
            <a:r>
              <a:rPr lang="en-GB" sz="1450" dirty="0"/>
              <a:t>finished intent and why this needs to be a consideration.</a:t>
            </a:r>
            <a:endParaRPr lang="en-GB" sz="1450" dirty="0" smtClean="0"/>
          </a:p>
          <a:p>
            <a:r>
              <a:rPr lang="en-GB" sz="1450" b="1" dirty="0" smtClean="0"/>
              <a:t>Audience</a:t>
            </a:r>
            <a:r>
              <a:rPr lang="en-GB" sz="1450" dirty="0" smtClean="0"/>
              <a:t> – State the target age group, category and demographic of the target audience</a:t>
            </a:r>
            <a:r>
              <a:rPr lang="en-GB" sz="1450" dirty="0"/>
              <a:t> and why this needs to be a consideration</a:t>
            </a:r>
            <a:r>
              <a:rPr lang="en-GB" sz="1450" dirty="0" smtClean="0"/>
              <a:t>.</a:t>
            </a:r>
          </a:p>
          <a:p>
            <a:r>
              <a:rPr lang="en-GB" sz="1450" b="1" dirty="0" smtClean="0"/>
              <a:t>House Style </a:t>
            </a:r>
            <a:r>
              <a:rPr lang="en-GB" sz="1450" dirty="0" smtClean="0"/>
              <a:t>– specify the intended similarities among the images in terms of colour, layout</a:t>
            </a:r>
            <a:r>
              <a:rPr lang="en-GB" sz="1450" dirty="0"/>
              <a:t> </a:t>
            </a:r>
            <a:r>
              <a:rPr lang="en-GB" sz="1450" dirty="0" smtClean="0"/>
              <a:t>and</a:t>
            </a:r>
            <a:r>
              <a:rPr lang="en-GB" sz="1450" dirty="0"/>
              <a:t> meaning and why this needs to be a consideration.</a:t>
            </a:r>
            <a:endParaRPr lang="en-GB" sz="1450" dirty="0" smtClean="0"/>
          </a:p>
          <a:p>
            <a:r>
              <a:rPr lang="en-GB" sz="1450" b="1" dirty="0" smtClean="0"/>
              <a:t>Size of graphic </a:t>
            </a:r>
            <a:r>
              <a:rPr lang="en-GB" sz="1450" dirty="0" smtClean="0"/>
              <a:t>– State the creation dimensions of the graphics and the final expected display dimensions and why this needs to be a consideration.</a:t>
            </a:r>
          </a:p>
          <a:p>
            <a:r>
              <a:rPr lang="en-GB" sz="1450" b="1" dirty="0" smtClean="0"/>
              <a:t>Delivery Method </a:t>
            </a:r>
            <a:r>
              <a:rPr lang="en-GB" sz="1450" dirty="0" smtClean="0"/>
              <a:t>– State where and how the completed images will </a:t>
            </a:r>
            <a:r>
              <a:rPr lang="en-GB" sz="1450" dirty="0"/>
              <a:t>be displayed </a:t>
            </a:r>
            <a:r>
              <a:rPr lang="en-GB" sz="1450" dirty="0" smtClean="0"/>
              <a:t>and how </a:t>
            </a:r>
            <a:r>
              <a:rPr lang="en-GB" sz="1450" dirty="0"/>
              <a:t>this needs to be a </a:t>
            </a:r>
            <a:r>
              <a:rPr lang="en-GB" sz="1450" dirty="0" smtClean="0"/>
              <a:t>consideration in their creation.</a:t>
            </a:r>
          </a:p>
          <a:p>
            <a:r>
              <a:rPr lang="en-GB" sz="1450" b="1" dirty="0"/>
              <a:t>Timescales</a:t>
            </a:r>
            <a:r>
              <a:rPr lang="en-GB" sz="1450" dirty="0"/>
              <a:t> -  </a:t>
            </a:r>
            <a:r>
              <a:rPr lang="en-GB" sz="1450" dirty="0" smtClean="0"/>
              <a:t>State the timescale limitations of the three graphics and how </a:t>
            </a:r>
            <a:r>
              <a:rPr lang="en-GB" sz="1450" dirty="0"/>
              <a:t>this needs to be a </a:t>
            </a:r>
            <a:r>
              <a:rPr lang="en-GB" sz="1450" dirty="0" smtClean="0"/>
              <a:t>consideration in their creation.</a:t>
            </a:r>
          </a:p>
          <a:p>
            <a:r>
              <a:rPr lang="en-GB" sz="1450" b="1" dirty="0" smtClean="0"/>
              <a:t>Production costs </a:t>
            </a:r>
            <a:r>
              <a:rPr lang="en-GB" sz="1450" dirty="0"/>
              <a:t>- State the </a:t>
            </a:r>
            <a:r>
              <a:rPr lang="en-GB" sz="1450" dirty="0" smtClean="0"/>
              <a:t>expected Production Costs of </a:t>
            </a:r>
            <a:r>
              <a:rPr lang="en-GB" sz="1450" dirty="0"/>
              <a:t>the three graphics and how this needs to be a consideration in their creation</a:t>
            </a:r>
            <a:r>
              <a:rPr lang="en-GB" sz="1450" dirty="0" smtClean="0"/>
              <a:t>. For example, costs to time, Work in Progress Materials, Example </a:t>
            </a:r>
            <a:r>
              <a:rPr lang="en-GB" sz="1450" dirty="0" smtClean="0">
                <a:hlinkClick r:id="rId3"/>
              </a:rPr>
              <a:t>Printing costs</a:t>
            </a:r>
            <a:r>
              <a:rPr lang="en-GB" sz="1450" dirty="0"/>
              <a:t>.</a:t>
            </a:r>
            <a:endParaRPr lang="en-GB" sz="1450" dirty="0" smtClean="0"/>
          </a:p>
          <a:p>
            <a:pPr marL="109728" indent="0">
              <a:buNone/>
            </a:pPr>
            <a:r>
              <a:rPr lang="en-GB" sz="1450" b="1" dirty="0" smtClean="0"/>
              <a:t>P4.1 </a:t>
            </a:r>
            <a:r>
              <a:rPr lang="en-GB" sz="1450" dirty="0" smtClean="0"/>
              <a:t>- </a:t>
            </a:r>
            <a:r>
              <a:rPr lang="en-GB" sz="1450" b="1" dirty="0"/>
              <a:t>Task 1 - </a:t>
            </a:r>
            <a:r>
              <a:rPr lang="en-GB" sz="1450" dirty="0" smtClean="0"/>
              <a:t>Identify </a:t>
            </a:r>
            <a:r>
              <a:rPr lang="en-GB" sz="1450" dirty="0"/>
              <a:t>client’s needs </a:t>
            </a:r>
            <a:r>
              <a:rPr lang="en-GB" sz="1450" dirty="0" smtClean="0"/>
              <a:t>for the production and output of the three company images.</a:t>
            </a:r>
            <a:endParaRPr lang="en-GB" sz="1450" dirty="0"/>
          </a:p>
        </p:txBody>
      </p:sp>
      <p:sp>
        <p:nvSpPr>
          <p:cNvPr id="3" name="Title 2"/>
          <p:cNvSpPr>
            <a:spLocks noGrp="1"/>
          </p:cNvSpPr>
          <p:nvPr>
            <p:ph type="title"/>
          </p:nvPr>
        </p:nvSpPr>
        <p:spPr/>
        <p:txBody>
          <a:bodyPr>
            <a:normAutofit/>
          </a:bodyPr>
          <a:lstStyle/>
          <a:p>
            <a:r>
              <a:rPr lang="en-GB" sz="2400" dirty="0"/>
              <a:t>LO4 Be able to create and modify graphic images to meet user requirements - Creation of graphics </a:t>
            </a:r>
          </a:p>
        </p:txBody>
      </p:sp>
      <p:graphicFrame>
        <p:nvGraphicFramePr>
          <p:cNvPr id="16" name="Table 15"/>
          <p:cNvGraphicFramePr>
            <a:graphicFrameLocks noGrp="1"/>
          </p:cNvGraphicFramePr>
          <p:nvPr>
            <p:extLst>
              <p:ext uri="{D42A27DB-BD31-4B8C-83A1-F6EECF244321}">
                <p14:modId xmlns:p14="http://schemas.microsoft.com/office/powerpoint/2010/main" val="1621994897"/>
              </p:ext>
            </p:extLst>
          </p:nvPr>
        </p:nvGraphicFramePr>
        <p:xfrm>
          <a:off x="323526" y="5639648"/>
          <a:ext cx="8496944" cy="74168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algn="ctr"/>
                      <a:r>
                        <a:rPr lang="en-GB" sz="1400" b="1" dirty="0" smtClean="0"/>
                        <a:t>Purpose</a:t>
                      </a:r>
                      <a:endParaRPr lang="en-GB" sz="1400" b="1" dirty="0"/>
                    </a:p>
                  </a:txBody>
                  <a:tcPr/>
                </a:tc>
                <a:tc>
                  <a:txBody>
                    <a:bodyPr/>
                    <a:lstStyle/>
                    <a:p>
                      <a:pPr algn="ctr"/>
                      <a:r>
                        <a:rPr lang="en-GB" sz="1400" b="1" dirty="0" smtClean="0"/>
                        <a:t>Audience</a:t>
                      </a:r>
                      <a:endParaRPr lang="en-GB" sz="1400" b="1" dirty="0"/>
                    </a:p>
                  </a:txBody>
                  <a:tcPr/>
                </a:tc>
                <a:tc>
                  <a:txBody>
                    <a:bodyPr/>
                    <a:lstStyle/>
                    <a:p>
                      <a:pPr algn="ctr"/>
                      <a:r>
                        <a:rPr lang="en-GB" sz="1400" b="1" dirty="0" smtClean="0"/>
                        <a:t>House Style</a:t>
                      </a:r>
                      <a:endParaRPr lang="en-GB" sz="1400" b="1" dirty="0"/>
                    </a:p>
                  </a:txBody>
                  <a:tcPr/>
                </a:tc>
                <a:tc>
                  <a:txBody>
                    <a:bodyPr/>
                    <a:lstStyle/>
                    <a:p>
                      <a:pPr algn="ctr"/>
                      <a:r>
                        <a:rPr lang="en-GB" sz="1400" b="1" dirty="0" smtClean="0"/>
                        <a:t>Size of graphics</a:t>
                      </a:r>
                      <a:endParaRPr lang="en-GB" sz="1400" b="1" dirty="0"/>
                    </a:p>
                  </a:txBody>
                  <a:tcPr/>
                </a:tc>
              </a:tr>
              <a:tr h="370840">
                <a:tc>
                  <a:txBody>
                    <a:bodyPr/>
                    <a:lstStyle/>
                    <a:p>
                      <a:pPr algn="ctr"/>
                      <a:r>
                        <a:rPr lang="en-GB" sz="1400" b="1" dirty="0" smtClean="0"/>
                        <a:t>Delivery Method</a:t>
                      </a:r>
                      <a:endParaRPr lang="en-GB" sz="1400" b="1" dirty="0"/>
                    </a:p>
                  </a:txBody>
                  <a:tcPr/>
                </a:tc>
                <a:tc>
                  <a:txBody>
                    <a:bodyPr/>
                    <a:lstStyle/>
                    <a:p>
                      <a:pPr algn="ctr"/>
                      <a:r>
                        <a:rPr lang="en-GB" sz="1400" b="1" dirty="0" smtClean="0"/>
                        <a:t>Timescales</a:t>
                      </a:r>
                      <a:endParaRPr lang="en-GB" sz="1400" b="1" dirty="0"/>
                    </a:p>
                  </a:txBody>
                  <a:tcPr/>
                </a:tc>
                <a:tc gridSpan="2">
                  <a:txBody>
                    <a:bodyPr/>
                    <a:lstStyle/>
                    <a:p>
                      <a:pPr algn="ctr"/>
                      <a:r>
                        <a:rPr lang="en-GB" sz="1400" b="1" dirty="0" smtClean="0"/>
                        <a:t>Production Costs</a:t>
                      </a:r>
                      <a:endParaRPr lang="en-GB" sz="1400" b="1" dirty="0"/>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27639816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6506098" cy="5328592"/>
          </a:xfrm>
        </p:spPr>
        <p:txBody>
          <a:bodyPr>
            <a:normAutofit fontScale="85000" lnSpcReduction="20000"/>
          </a:bodyPr>
          <a:lstStyle/>
          <a:p>
            <a:r>
              <a:rPr lang="en-GB" dirty="0" smtClean="0"/>
              <a:t>For at least two of your three images it will be necessary to source external images for editing and manipulation. These images need to be appropriate for the theme and in line with the house style of your company.</a:t>
            </a:r>
          </a:p>
          <a:p>
            <a:r>
              <a:rPr lang="en-GB" dirty="0" smtClean="0"/>
              <a:t>From the previous task you will have decided the company colours and intended design features. Copyright and quality need to be a consideration when collecting the images, also the authenticity of the source materials, dimensions and content.</a:t>
            </a:r>
          </a:p>
          <a:p>
            <a:r>
              <a:rPr lang="en-GB" b="1" dirty="0" smtClean="0"/>
              <a:t>P4.2</a:t>
            </a:r>
            <a:r>
              <a:rPr lang="en-GB" dirty="0" smtClean="0"/>
              <a:t> – </a:t>
            </a:r>
            <a:r>
              <a:rPr lang="en-GB" b="1" dirty="0"/>
              <a:t>Task 2 - </a:t>
            </a:r>
            <a:r>
              <a:rPr lang="en-GB" dirty="0" smtClean="0"/>
              <a:t>Source and collect images from three different sources, camera, scanner and royalty free websites and state the reasons for your choice of image.</a:t>
            </a:r>
            <a:endParaRPr lang="en-GB" dirty="0"/>
          </a:p>
        </p:txBody>
      </p:sp>
      <p:sp>
        <p:nvSpPr>
          <p:cNvPr id="3" name="Title 2"/>
          <p:cNvSpPr>
            <a:spLocks noGrp="1"/>
          </p:cNvSpPr>
          <p:nvPr>
            <p:ph type="title"/>
          </p:nvPr>
        </p:nvSpPr>
        <p:spPr/>
        <p:txBody>
          <a:bodyPr>
            <a:normAutofit/>
          </a:bodyPr>
          <a:lstStyle/>
          <a:p>
            <a:r>
              <a:rPr lang="en-GB" sz="2400" dirty="0"/>
              <a:t>LO4 Be able to create and modify graphic images to meet user requirements - Creation of graphics </a:t>
            </a:r>
          </a:p>
        </p:txBody>
      </p:sp>
      <p:pic>
        <p:nvPicPr>
          <p:cNvPr id="1026" name="Picture 2">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60780" b="38307"/>
          <a:stretch/>
        </p:blipFill>
        <p:spPr bwMode="auto">
          <a:xfrm>
            <a:off x="7113044" y="908720"/>
            <a:ext cx="1872679"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a:hlinkClick r:id="rId4"/>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112" t="3126" r="59767" b="37600"/>
          <a:stretch/>
        </p:blipFill>
        <p:spPr bwMode="auto">
          <a:xfrm>
            <a:off x="7113044" y="2636912"/>
            <a:ext cx="1866196" cy="1770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a:hlinkClick r:id="rId6"/>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506" t="3125" r="74596" b="56754"/>
          <a:stretch/>
        </p:blipFill>
        <p:spPr bwMode="auto">
          <a:xfrm>
            <a:off x="7213852" y="4563763"/>
            <a:ext cx="1771871" cy="1745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78587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Autofit/>
          </a:bodyPr>
          <a:lstStyle/>
          <a:p>
            <a:r>
              <a:rPr lang="en-GB" sz="1400" dirty="0" smtClean="0"/>
              <a:t>Taking into consideration the production skills gained from LO3, carry out and create the three images. There are limitations on the graphics that need to be considered from previous tasks, these must be explained in the demonstration of skills. Remember to evidence the stages from initial page set up and dimensions to their finished products.</a:t>
            </a:r>
          </a:p>
          <a:p>
            <a:r>
              <a:rPr lang="en-GB" sz="1400" dirty="0" smtClean="0"/>
              <a:t>The production demonstration must also link to the client brief specifically in terms of House Style, Costs, Expectations, Intent and needs of the audience.</a:t>
            </a:r>
          </a:p>
          <a:p>
            <a:r>
              <a:rPr lang="en-GB" sz="1400" b="1" dirty="0" smtClean="0"/>
              <a:t>P4.3</a:t>
            </a:r>
            <a:r>
              <a:rPr lang="en-GB" sz="1400" dirty="0" smtClean="0"/>
              <a:t> – </a:t>
            </a:r>
            <a:r>
              <a:rPr lang="en-GB" sz="1400" b="1" dirty="0"/>
              <a:t>Task 3 - </a:t>
            </a:r>
            <a:r>
              <a:rPr lang="en-GB" sz="1400" dirty="0" smtClean="0"/>
              <a:t>Create a </a:t>
            </a:r>
            <a:r>
              <a:rPr lang="en-GB" sz="1400" b="1" dirty="0" smtClean="0"/>
              <a:t>Company Logo</a:t>
            </a:r>
            <a:r>
              <a:rPr lang="en-GB" sz="1400" dirty="0" smtClean="0"/>
              <a:t> using vector Tools that meets the needs of the Client.</a:t>
            </a:r>
          </a:p>
          <a:p>
            <a:r>
              <a:rPr lang="en-GB" sz="1400" b="1" dirty="0" smtClean="0"/>
              <a:t>M2.1</a:t>
            </a:r>
            <a:r>
              <a:rPr lang="en-GB" sz="1400" dirty="0" smtClean="0"/>
              <a:t> – </a:t>
            </a:r>
            <a:r>
              <a:rPr lang="en-GB" sz="1400" b="1" dirty="0"/>
              <a:t>Task 4 – </a:t>
            </a:r>
            <a:r>
              <a:rPr lang="en-GB" sz="1400" dirty="0" smtClean="0"/>
              <a:t>State with evidence how the user requirements have been met in the creation of the Company Logo.</a:t>
            </a:r>
            <a:endParaRPr lang="en-GB" sz="1400" dirty="0"/>
          </a:p>
          <a:p>
            <a:r>
              <a:rPr lang="en-GB" sz="1400" b="1" dirty="0" smtClean="0"/>
              <a:t>P4.3</a:t>
            </a:r>
            <a:r>
              <a:rPr lang="en-GB" sz="1400" dirty="0" smtClean="0"/>
              <a:t> - </a:t>
            </a:r>
            <a:r>
              <a:rPr lang="en-GB" sz="1400" b="1" dirty="0"/>
              <a:t>Task </a:t>
            </a:r>
            <a:r>
              <a:rPr lang="en-GB" sz="1400" b="1" dirty="0" smtClean="0"/>
              <a:t>5 </a:t>
            </a:r>
            <a:r>
              <a:rPr lang="en-GB" sz="1400" b="1" dirty="0"/>
              <a:t>– </a:t>
            </a:r>
            <a:r>
              <a:rPr lang="en-GB" sz="1400" dirty="0" smtClean="0"/>
              <a:t>Create </a:t>
            </a:r>
            <a:r>
              <a:rPr lang="en-GB" sz="1400" dirty="0"/>
              <a:t>a </a:t>
            </a:r>
            <a:r>
              <a:rPr lang="en-GB" sz="1400" b="1" dirty="0"/>
              <a:t>Company </a:t>
            </a:r>
            <a:r>
              <a:rPr lang="en-GB" sz="1400" b="1" dirty="0" smtClean="0"/>
              <a:t>Banner</a:t>
            </a:r>
            <a:r>
              <a:rPr lang="en-GB" sz="1400" dirty="0" smtClean="0"/>
              <a:t> </a:t>
            </a:r>
            <a:r>
              <a:rPr lang="en-GB" sz="1400" dirty="0"/>
              <a:t>using </a:t>
            </a:r>
            <a:r>
              <a:rPr lang="en-GB" sz="1400" dirty="0" smtClean="0"/>
              <a:t>Bitmap </a:t>
            </a:r>
            <a:r>
              <a:rPr lang="en-GB" sz="1400" dirty="0"/>
              <a:t>Tools that is in line with the Client Brief</a:t>
            </a:r>
            <a:r>
              <a:rPr lang="en-GB" sz="1400" dirty="0" smtClean="0"/>
              <a:t>.</a:t>
            </a:r>
          </a:p>
          <a:p>
            <a:r>
              <a:rPr lang="en-GB" sz="1400" dirty="0" smtClean="0"/>
              <a:t>Remember that the use of a scanned image, Camera Image and Sourced Inage must be evidenced. Images will need to be edited and combined within the finished product.</a:t>
            </a:r>
          </a:p>
          <a:p>
            <a:r>
              <a:rPr lang="en-GB" sz="1400" b="1" dirty="0" smtClean="0"/>
              <a:t>M2.1 </a:t>
            </a:r>
            <a:r>
              <a:rPr lang="en-GB" sz="1400" b="1" dirty="0"/>
              <a:t>-</a:t>
            </a:r>
            <a:r>
              <a:rPr lang="en-GB" sz="1400" dirty="0"/>
              <a:t> </a:t>
            </a:r>
            <a:r>
              <a:rPr lang="en-GB" sz="1400" b="1" dirty="0"/>
              <a:t>Task </a:t>
            </a:r>
            <a:r>
              <a:rPr lang="en-GB" sz="1400" b="1" dirty="0" smtClean="0"/>
              <a:t>6 </a:t>
            </a:r>
            <a:r>
              <a:rPr lang="en-GB" sz="1400" b="1" dirty="0"/>
              <a:t>– </a:t>
            </a:r>
            <a:r>
              <a:rPr lang="en-GB" sz="1400" dirty="0" smtClean="0"/>
              <a:t>Combine </a:t>
            </a:r>
            <a:r>
              <a:rPr lang="en-GB" sz="1400" dirty="0"/>
              <a:t>original and edited images </a:t>
            </a:r>
            <a:r>
              <a:rPr lang="en-GB" sz="1400" dirty="0" smtClean="0"/>
              <a:t>to a professional degree to </a:t>
            </a:r>
            <a:r>
              <a:rPr lang="en-GB" sz="1400" dirty="0"/>
              <a:t>meet a user need</a:t>
            </a:r>
            <a:r>
              <a:rPr lang="en-GB" sz="1400" dirty="0" smtClean="0"/>
              <a:t>. State with evidence how the </a:t>
            </a:r>
            <a:r>
              <a:rPr lang="en-GB" sz="1400" dirty="0"/>
              <a:t>user requirement </a:t>
            </a:r>
            <a:r>
              <a:rPr lang="en-GB" sz="1400" dirty="0" smtClean="0"/>
              <a:t>have been met on the Company Web Banner.</a:t>
            </a:r>
          </a:p>
          <a:p>
            <a:r>
              <a:rPr lang="en-GB" sz="1400" b="1" dirty="0" smtClean="0"/>
              <a:t>P4.3</a:t>
            </a:r>
            <a:r>
              <a:rPr lang="en-GB" sz="1400" dirty="0" smtClean="0"/>
              <a:t> </a:t>
            </a:r>
            <a:r>
              <a:rPr lang="en-GB" sz="1400" dirty="0"/>
              <a:t>- </a:t>
            </a:r>
            <a:r>
              <a:rPr lang="en-GB" sz="1400" b="1" dirty="0"/>
              <a:t>Task </a:t>
            </a:r>
            <a:r>
              <a:rPr lang="en-GB" sz="1400" b="1" dirty="0" smtClean="0"/>
              <a:t>7 </a:t>
            </a:r>
            <a:r>
              <a:rPr lang="en-GB" sz="1400" b="1" dirty="0"/>
              <a:t>– </a:t>
            </a:r>
            <a:r>
              <a:rPr lang="en-GB" sz="1400" dirty="0" smtClean="0"/>
              <a:t>Create </a:t>
            </a:r>
            <a:r>
              <a:rPr lang="en-GB" sz="1400" dirty="0"/>
              <a:t>a </a:t>
            </a:r>
            <a:r>
              <a:rPr lang="en-GB" sz="1400" b="1" dirty="0"/>
              <a:t>Company Advertising Hoarding</a:t>
            </a:r>
            <a:r>
              <a:rPr lang="en-GB" sz="1400" dirty="0"/>
              <a:t> using Bitmap Tools that is in line with the Client Brief.</a:t>
            </a:r>
          </a:p>
          <a:p>
            <a:r>
              <a:rPr lang="en-GB" sz="1400" dirty="0"/>
              <a:t>Remember that the use of a scanned image, Camera Image and Sourced Inage must be evidenced.</a:t>
            </a:r>
          </a:p>
          <a:p>
            <a:r>
              <a:rPr lang="en-GB" sz="1400" b="1" dirty="0" smtClean="0"/>
              <a:t>M2.1</a:t>
            </a:r>
            <a:r>
              <a:rPr lang="en-GB" sz="1400" dirty="0" smtClean="0"/>
              <a:t> </a:t>
            </a:r>
            <a:r>
              <a:rPr lang="en-GB" sz="1400" dirty="0"/>
              <a:t>- </a:t>
            </a:r>
            <a:r>
              <a:rPr lang="en-GB" sz="1400" b="1" dirty="0"/>
              <a:t>Task </a:t>
            </a:r>
            <a:r>
              <a:rPr lang="en-GB" sz="1400" b="1" dirty="0" smtClean="0"/>
              <a:t>8 </a:t>
            </a:r>
            <a:r>
              <a:rPr lang="en-GB" sz="1400" b="1" dirty="0"/>
              <a:t>– </a:t>
            </a:r>
            <a:r>
              <a:rPr lang="en-GB" sz="1400" dirty="0" smtClean="0"/>
              <a:t>Combine </a:t>
            </a:r>
            <a:r>
              <a:rPr lang="en-GB" sz="1400" dirty="0"/>
              <a:t>original and edited images to a professional degree to meet a user need. State with evidence how the user requirement has been met with the Company Hoarding</a:t>
            </a:r>
            <a:r>
              <a:rPr lang="en-GB" sz="1400" dirty="0" smtClean="0"/>
              <a:t>.</a:t>
            </a:r>
            <a:endParaRPr lang="en-GB" sz="1400" dirty="0"/>
          </a:p>
        </p:txBody>
      </p:sp>
      <p:sp>
        <p:nvSpPr>
          <p:cNvPr id="3" name="Title 2"/>
          <p:cNvSpPr>
            <a:spLocks noGrp="1"/>
          </p:cNvSpPr>
          <p:nvPr>
            <p:ph type="title"/>
          </p:nvPr>
        </p:nvSpPr>
        <p:spPr/>
        <p:txBody>
          <a:bodyPr>
            <a:normAutofit/>
          </a:bodyPr>
          <a:lstStyle/>
          <a:p>
            <a:r>
              <a:rPr lang="en-GB" sz="2400" dirty="0"/>
              <a:t>LO4 Be able to create and modify graphic images to meet user requirements - Creation of graphics </a:t>
            </a:r>
          </a:p>
        </p:txBody>
      </p:sp>
    </p:spTree>
    <p:extLst>
      <p:ext uri="{BB962C8B-B14F-4D97-AF65-F5344CB8AC3E}">
        <p14:creationId xmlns:p14="http://schemas.microsoft.com/office/powerpoint/2010/main" val="3399894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Autofit/>
          </a:bodyPr>
          <a:lstStyle/>
          <a:p>
            <a:pPr marL="228600" indent="-228600"/>
            <a:r>
              <a:rPr lang="en-GB" sz="1500" dirty="0" smtClean="0"/>
              <a:t>Even with the products completed there are constraints that need to be taken into consideration for the production of any image. </a:t>
            </a:r>
          </a:p>
          <a:p>
            <a:pPr marL="444500" lvl="1"/>
            <a:r>
              <a:rPr lang="en-GB" sz="1500" b="1" dirty="0" smtClean="0"/>
              <a:t>Format</a:t>
            </a:r>
            <a:r>
              <a:rPr lang="en-GB" sz="1500" dirty="0" smtClean="0"/>
              <a:t> – Vector vs. Bitmap, a vector image can be recreated and saved as a bitmap image within any decent art package, layers will be flattened, white space within the image will become non-transparent, DPI will be taken into account for the first time and finished output will affect the quality. However, Bitmap cannot be converted to Vector, in fact any bitmap file on a vector image makes it a bitmap image. Bitmaps are not scaleable.</a:t>
            </a:r>
            <a:endParaRPr lang="en-GB" sz="1500" dirty="0"/>
          </a:p>
          <a:p>
            <a:pPr marL="444500" lvl="1"/>
            <a:r>
              <a:rPr lang="en-GB" sz="1500" b="1" dirty="0"/>
              <a:t>S</a:t>
            </a:r>
            <a:r>
              <a:rPr lang="en-GB" sz="1500" b="1" dirty="0" smtClean="0"/>
              <a:t>ize</a:t>
            </a:r>
            <a:r>
              <a:rPr lang="en-GB" sz="1500" dirty="0" smtClean="0"/>
              <a:t> – It is always a rule to make your image as large as possible to maintain the image quality. With a vector this is not important but with Bitmap quality will not be reduced if the image is printed smaller but will if the image is printed larger.  Compensation for this with increased resolution can help but only to a degree. File size becomes an issue.</a:t>
            </a:r>
            <a:endParaRPr lang="en-GB" sz="1500" dirty="0"/>
          </a:p>
          <a:p>
            <a:pPr marL="444500" lvl="1"/>
            <a:r>
              <a:rPr lang="en-GB" sz="1500" b="1" dirty="0"/>
              <a:t>R</a:t>
            </a:r>
            <a:r>
              <a:rPr lang="en-GB" sz="1500" b="1" dirty="0" smtClean="0"/>
              <a:t>esolution</a:t>
            </a:r>
            <a:r>
              <a:rPr lang="en-GB" sz="1500" dirty="0" smtClean="0"/>
              <a:t> – The higher the resolution the better the image, specifically when printing but this can be restricted if the printed is 600dpi. Screen resolution will make the image better quality but the higher the resolution, the larger the file size. </a:t>
            </a:r>
          </a:p>
          <a:p>
            <a:pPr marL="444500" lvl="1"/>
            <a:r>
              <a:rPr lang="en-GB" sz="1500" b="1" dirty="0" smtClean="0"/>
              <a:t>Colour</a:t>
            </a:r>
            <a:r>
              <a:rPr lang="en-GB" sz="1500" dirty="0" smtClean="0"/>
              <a:t> – Most printers have either one colour wheel or the other, RGB or CYMK. If a saved RGB file is sent to a CMYK printer, the printer reallocates the colour tones to its own range. This can cause a slight colour difference and slow down the processes as the printer is calculating colour changes. Printing on glossy paper with enrich the colours, using a laser printer will create a postscript of the file which will benefit the colour matching.</a:t>
            </a:r>
            <a:endParaRPr lang="en-GB" sz="1500" dirty="0"/>
          </a:p>
        </p:txBody>
      </p:sp>
      <p:sp>
        <p:nvSpPr>
          <p:cNvPr id="3" name="Title 2"/>
          <p:cNvSpPr>
            <a:spLocks noGrp="1"/>
          </p:cNvSpPr>
          <p:nvPr>
            <p:ph type="title"/>
          </p:nvPr>
        </p:nvSpPr>
        <p:spPr/>
        <p:txBody>
          <a:bodyPr>
            <a:normAutofit/>
          </a:bodyPr>
          <a:lstStyle/>
          <a:p>
            <a:r>
              <a:rPr lang="en-GB" sz="2400" dirty="0"/>
              <a:t>LO4 Be able to create and modify graphic images to meet user </a:t>
            </a:r>
            <a:r>
              <a:rPr lang="en-GB" sz="2400" dirty="0" smtClean="0"/>
              <a:t>requirements - Constraints </a:t>
            </a:r>
            <a:endParaRPr lang="en-GB" sz="2400" dirty="0"/>
          </a:p>
        </p:txBody>
      </p:sp>
    </p:spTree>
    <p:extLst>
      <p:ext uri="{BB962C8B-B14F-4D97-AF65-F5344CB8AC3E}">
        <p14:creationId xmlns:p14="http://schemas.microsoft.com/office/powerpoint/2010/main" val="904395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6576</TotalTime>
  <Words>4613</Words>
  <Application>Microsoft Office PowerPoint</Application>
  <PresentationFormat>On-screen Show (4:3)</PresentationFormat>
  <Paragraphs>219</Paragraphs>
  <Slides>21</Slides>
  <Notes>5</Notes>
  <HiddenSlides>4</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Unit 27</vt:lpstr>
      <vt:lpstr>LO4 - Assessment Criteria</vt:lpstr>
      <vt:lpstr>LO4 Assessment Criteria P4,M2, P5, D2, P6</vt:lpstr>
      <vt:lpstr>LO4 Be able to create and modify graphic images to meet user requirements </vt:lpstr>
      <vt:lpstr>LO4 Be able to create and modify graphic images to meet user requirements - Scenario</vt:lpstr>
      <vt:lpstr>LO4 Be able to create and modify graphic images to meet user requirements - Creation of graphics </vt:lpstr>
      <vt:lpstr>LO4 Be able to create and modify graphic images to meet user requirements - Creation of graphics </vt:lpstr>
      <vt:lpstr>LO4 Be able to create and modify graphic images to meet user requirements - Creation of graphics </vt:lpstr>
      <vt:lpstr>LO4 Be able to create and modify graphic images to meet user requirements - Constraints </vt:lpstr>
      <vt:lpstr>LO4 Be able to create and modify graphic images to meet user requirements - Constraints </vt:lpstr>
      <vt:lpstr>LO4 Be able to create and modify graphic images to meet user requirements - Output </vt:lpstr>
      <vt:lpstr>LO4 Be able to create and modify graphic images to meet user requirements – User Feedback</vt:lpstr>
      <vt:lpstr>LO4 Be able to create and modify graphic images to meet user requirements – User Feedback</vt:lpstr>
      <vt:lpstr>LO4 Be able to create and modify graphic images to meet user requirements – Legal implications</vt:lpstr>
      <vt:lpstr>LO4 Be able to create and modify graphic images to meet user requirements – Legal implications</vt:lpstr>
      <vt:lpstr>LO4 Be able to create and modify graphic images to meet user requirements – Legal implications</vt:lpstr>
      <vt:lpstr>PowerPoint Presentation</vt:lpstr>
      <vt:lpstr>PowerPoint Presentation</vt:lpstr>
      <vt:lpstr>PowerPoint Presentation</vt:lpstr>
      <vt:lpstr>Task List</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161</cp:revision>
  <dcterms:created xsi:type="dcterms:W3CDTF">2010-12-28T13:51:34Z</dcterms:created>
  <dcterms:modified xsi:type="dcterms:W3CDTF">2013-09-19T12:24:03Z</dcterms:modified>
</cp:coreProperties>
</file>